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7"/>
  </p:notesMasterIdLst>
  <p:handoutMasterIdLst>
    <p:handoutMasterId r:id="rId138"/>
  </p:handoutMasterIdLst>
  <p:sldIdLst>
    <p:sldId id="480" r:id="rId2"/>
    <p:sldId id="570" r:id="rId3"/>
    <p:sldId id="571" r:id="rId4"/>
    <p:sldId id="572" r:id="rId5"/>
    <p:sldId id="573" r:id="rId6"/>
    <p:sldId id="735" r:id="rId7"/>
    <p:sldId id="736" r:id="rId8"/>
    <p:sldId id="737" r:id="rId9"/>
    <p:sldId id="576" r:id="rId10"/>
    <p:sldId id="738" r:id="rId11"/>
    <p:sldId id="578" r:id="rId12"/>
    <p:sldId id="484" r:id="rId13"/>
    <p:sldId id="580" r:id="rId14"/>
    <p:sldId id="582" r:id="rId15"/>
    <p:sldId id="579" r:id="rId16"/>
    <p:sldId id="485" r:id="rId17"/>
    <p:sldId id="486" r:id="rId18"/>
    <p:sldId id="487" r:id="rId19"/>
    <p:sldId id="586" r:id="rId20"/>
    <p:sldId id="587" r:id="rId21"/>
    <p:sldId id="583" r:id="rId22"/>
    <p:sldId id="584" r:id="rId23"/>
    <p:sldId id="585" r:id="rId24"/>
    <p:sldId id="739" r:id="rId25"/>
    <p:sldId id="598" r:id="rId26"/>
    <p:sldId id="491" r:id="rId27"/>
    <p:sldId id="492" r:id="rId28"/>
    <p:sldId id="493" r:id="rId29"/>
    <p:sldId id="588" r:id="rId30"/>
    <p:sldId id="494" r:id="rId31"/>
    <p:sldId id="495" r:id="rId32"/>
    <p:sldId id="496" r:id="rId33"/>
    <p:sldId id="589" r:id="rId34"/>
    <p:sldId id="497" r:id="rId35"/>
    <p:sldId id="498" r:id="rId36"/>
    <p:sldId id="499" r:id="rId37"/>
    <p:sldId id="500" r:id="rId38"/>
    <p:sldId id="501" r:id="rId39"/>
    <p:sldId id="502" r:id="rId40"/>
    <p:sldId id="503" r:id="rId41"/>
    <p:sldId id="590" r:id="rId42"/>
    <p:sldId id="504" r:id="rId43"/>
    <p:sldId id="505" r:id="rId44"/>
    <p:sldId id="506" r:id="rId45"/>
    <p:sldId id="592" r:id="rId46"/>
    <p:sldId id="593" r:id="rId47"/>
    <p:sldId id="595" r:id="rId48"/>
    <p:sldId id="510" r:id="rId49"/>
    <p:sldId id="511" r:id="rId50"/>
    <p:sldId id="512" r:id="rId51"/>
    <p:sldId id="597" r:id="rId52"/>
    <p:sldId id="596" r:id="rId53"/>
    <p:sldId id="594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740" r:id="rId64"/>
    <p:sldId id="613" r:id="rId65"/>
    <p:sldId id="599" r:id="rId66"/>
    <p:sldId id="601" r:id="rId67"/>
    <p:sldId id="602" r:id="rId68"/>
    <p:sldId id="603" r:id="rId69"/>
    <p:sldId id="529" r:id="rId70"/>
    <p:sldId id="605" r:id="rId71"/>
    <p:sldId id="606" r:id="rId72"/>
    <p:sldId id="604" r:id="rId73"/>
    <p:sldId id="532" r:id="rId74"/>
    <p:sldId id="607" r:id="rId75"/>
    <p:sldId id="608" r:id="rId76"/>
    <p:sldId id="610" r:id="rId77"/>
    <p:sldId id="611" r:id="rId78"/>
    <p:sldId id="609" r:id="rId79"/>
    <p:sldId id="612" r:id="rId80"/>
    <p:sldId id="741" r:id="rId81"/>
    <p:sldId id="614" r:id="rId82"/>
    <p:sldId id="615" r:id="rId83"/>
    <p:sldId id="616" r:id="rId84"/>
    <p:sldId id="617" r:id="rId85"/>
    <p:sldId id="618" r:id="rId86"/>
    <p:sldId id="619" r:id="rId87"/>
    <p:sldId id="620" r:id="rId88"/>
    <p:sldId id="621" r:id="rId89"/>
    <p:sldId id="629" r:id="rId90"/>
    <p:sldId id="631" r:id="rId91"/>
    <p:sldId id="622" r:id="rId92"/>
    <p:sldId id="630" r:id="rId93"/>
    <p:sldId id="623" r:id="rId94"/>
    <p:sldId id="624" r:id="rId95"/>
    <p:sldId id="625" r:id="rId96"/>
    <p:sldId id="632" r:id="rId97"/>
    <p:sldId id="626" r:id="rId98"/>
    <p:sldId id="627" r:id="rId99"/>
    <p:sldId id="633" r:id="rId100"/>
    <p:sldId id="742" r:id="rId101"/>
    <p:sldId id="648" r:id="rId102"/>
    <p:sldId id="634" r:id="rId103"/>
    <p:sldId id="635" r:id="rId104"/>
    <p:sldId id="636" r:id="rId105"/>
    <p:sldId id="716" r:id="rId106"/>
    <p:sldId id="717" r:id="rId107"/>
    <p:sldId id="718" r:id="rId108"/>
    <p:sldId id="719" r:id="rId109"/>
    <p:sldId id="720" r:id="rId110"/>
    <p:sldId id="640" r:id="rId111"/>
    <p:sldId id="721" r:id="rId112"/>
    <p:sldId id="722" r:id="rId113"/>
    <p:sldId id="723" r:id="rId114"/>
    <p:sldId id="724" r:id="rId115"/>
    <p:sldId id="725" r:id="rId116"/>
    <p:sldId id="743" r:id="rId117"/>
    <p:sldId id="649" r:id="rId118"/>
    <p:sldId id="689" r:id="rId119"/>
    <p:sldId id="726" r:id="rId120"/>
    <p:sldId id="691" r:id="rId121"/>
    <p:sldId id="727" r:id="rId122"/>
    <p:sldId id="694" r:id="rId123"/>
    <p:sldId id="696" r:id="rId124"/>
    <p:sldId id="697" r:id="rId125"/>
    <p:sldId id="728" r:id="rId126"/>
    <p:sldId id="729" r:id="rId127"/>
    <p:sldId id="730" r:id="rId128"/>
    <p:sldId id="731" r:id="rId129"/>
    <p:sldId id="732" r:id="rId130"/>
    <p:sldId id="733" r:id="rId131"/>
    <p:sldId id="734" r:id="rId132"/>
    <p:sldId id="744" r:id="rId133"/>
    <p:sldId id="745" r:id="rId134"/>
    <p:sldId id="746" r:id="rId135"/>
    <p:sldId id="747" r:id="rId136"/>
  </p:sldIdLst>
  <p:sldSz cx="9144000" cy="6858000" type="screen4x3"/>
  <p:notesSz cx="6829425" cy="10001250"/>
  <p:kinsoku lang="zh-TW" invalStChars="!),.:;?]}，、。．；：？！︰…‥﹐﹑﹒﹔﹕﹖﹗｜–︱—︳?︴﹏）︶﹜︸〕︺】︼》︾〉﹀」﹂』﹄﹚﹜﹞’”〞′·" invalEndChars="([{（︵﹛︷〔︹【︻《︽〈︿「﹁『﹃﹙﹛﹝‘“〝‵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699"/>
    <a:srgbClr val="6666FF"/>
    <a:srgbClr val="FF0000"/>
    <a:srgbClr val="003366"/>
    <a:srgbClr val="114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615" autoAdjust="0"/>
    <p:restoredTop sz="94711" autoAdjust="0"/>
  </p:normalViewPr>
  <p:slideViewPr>
    <p:cSldViewPr>
      <p:cViewPr varScale="1">
        <p:scale>
          <a:sx n="79" d="100"/>
          <a:sy n="79" d="100"/>
        </p:scale>
        <p:origin x="-1373" y="-7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8"/>
    </p:cViewPr>
  </p:sorterViewPr>
  <p:notesViewPr>
    <p:cSldViewPr>
      <p:cViewPr varScale="1">
        <p:scale>
          <a:sx n="79" d="100"/>
          <a:sy n="79" d="100"/>
        </p:scale>
        <p:origin x="4032" y="102"/>
      </p:cViewPr>
      <p:guideLst>
        <p:guide orient="horz" pos="3150"/>
        <p:guide pos="21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1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5" Type="http://schemas.openxmlformats.org/officeDocument/2006/relationships/image" Target="../media/image32.wmf"/><Relationship Id="rId4" Type="http://schemas.openxmlformats.org/officeDocument/2006/relationships/image" Target="../media/image27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43.wmf"/><Relationship Id="rId7" Type="http://schemas.openxmlformats.org/officeDocument/2006/relationships/image" Target="../media/image28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4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62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70.wmf"/><Relationship Id="rId7" Type="http://schemas.openxmlformats.org/officeDocument/2006/relationships/image" Target="../media/image73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63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11" Type="http://schemas.openxmlformats.org/officeDocument/2006/relationships/image" Target="../media/image85.wmf"/><Relationship Id="rId5" Type="http://schemas.openxmlformats.org/officeDocument/2006/relationships/image" Target="../media/image79.wmf"/><Relationship Id="rId10" Type="http://schemas.openxmlformats.org/officeDocument/2006/relationships/image" Target="../media/image84.wmf"/><Relationship Id="rId4" Type="http://schemas.openxmlformats.org/officeDocument/2006/relationships/image" Target="../media/image78.wmf"/><Relationship Id="rId9" Type="http://schemas.openxmlformats.org/officeDocument/2006/relationships/image" Target="../media/image83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image" Target="../media/image88.wmf"/><Relationship Id="rId7" Type="http://schemas.openxmlformats.org/officeDocument/2006/relationships/image" Target="../media/image9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1.wmf"/><Relationship Id="rId4" Type="http://schemas.openxmlformats.org/officeDocument/2006/relationships/image" Target="../media/image6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7" Type="http://schemas.openxmlformats.org/officeDocument/2006/relationships/image" Target="../media/image117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5" Type="http://schemas.openxmlformats.org/officeDocument/2006/relationships/image" Target="../media/image19.wmf"/><Relationship Id="rId4" Type="http://schemas.openxmlformats.org/officeDocument/2006/relationships/image" Target="../media/image121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4" Type="http://schemas.openxmlformats.org/officeDocument/2006/relationships/image" Target="../media/image133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image" Target="../media/image153.wmf"/><Relationship Id="rId3" Type="http://schemas.openxmlformats.org/officeDocument/2006/relationships/image" Target="../media/image143.wmf"/><Relationship Id="rId7" Type="http://schemas.openxmlformats.org/officeDocument/2006/relationships/image" Target="../media/image147.wmf"/><Relationship Id="rId12" Type="http://schemas.openxmlformats.org/officeDocument/2006/relationships/image" Target="../media/image152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6" Type="http://schemas.openxmlformats.org/officeDocument/2006/relationships/image" Target="../media/image146.wmf"/><Relationship Id="rId11" Type="http://schemas.openxmlformats.org/officeDocument/2006/relationships/image" Target="../media/image151.wmf"/><Relationship Id="rId5" Type="http://schemas.openxmlformats.org/officeDocument/2006/relationships/image" Target="../media/image145.wmf"/><Relationship Id="rId10" Type="http://schemas.openxmlformats.org/officeDocument/2006/relationships/image" Target="../media/image150.wmf"/><Relationship Id="rId4" Type="http://schemas.openxmlformats.org/officeDocument/2006/relationships/image" Target="../media/image144.wmf"/><Relationship Id="rId9" Type="http://schemas.openxmlformats.org/officeDocument/2006/relationships/image" Target="../media/image149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image" Target="../media/image156.wmf"/><Relationship Id="rId7" Type="http://schemas.openxmlformats.org/officeDocument/2006/relationships/image" Target="../media/image160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6" Type="http://schemas.openxmlformats.org/officeDocument/2006/relationships/image" Target="../media/image159.wmf"/><Relationship Id="rId5" Type="http://schemas.openxmlformats.org/officeDocument/2006/relationships/image" Target="../media/image158.wmf"/><Relationship Id="rId4" Type="http://schemas.openxmlformats.org/officeDocument/2006/relationships/image" Target="../media/image15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25.wmf"/><Relationship Id="rId4" Type="http://schemas.openxmlformats.org/officeDocument/2006/relationships/image" Target="../media/image32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image" Target="../media/image174.wmf"/><Relationship Id="rId7" Type="http://schemas.openxmlformats.org/officeDocument/2006/relationships/image" Target="../media/image178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Relationship Id="rId6" Type="http://schemas.openxmlformats.org/officeDocument/2006/relationships/image" Target="../media/image177.wmf"/><Relationship Id="rId5" Type="http://schemas.openxmlformats.org/officeDocument/2006/relationships/image" Target="../media/image176.wmf"/><Relationship Id="rId4" Type="http://schemas.openxmlformats.org/officeDocument/2006/relationships/image" Target="../media/image175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image" Target="../media/image182.wmf"/><Relationship Id="rId7" Type="http://schemas.openxmlformats.org/officeDocument/2006/relationships/image" Target="../media/image186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Relationship Id="rId6" Type="http://schemas.openxmlformats.org/officeDocument/2006/relationships/image" Target="../media/image185.wmf"/><Relationship Id="rId5" Type="http://schemas.openxmlformats.org/officeDocument/2006/relationships/image" Target="../media/image184.wmf"/><Relationship Id="rId4" Type="http://schemas.openxmlformats.org/officeDocument/2006/relationships/image" Target="../media/image183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7" Type="http://schemas.openxmlformats.org/officeDocument/2006/relationships/image" Target="../media/image198.wmf"/><Relationship Id="rId2" Type="http://schemas.openxmlformats.org/officeDocument/2006/relationships/image" Target="../media/image193.wmf"/><Relationship Id="rId1" Type="http://schemas.openxmlformats.org/officeDocument/2006/relationships/image" Target="../media/image190.wmf"/><Relationship Id="rId6" Type="http://schemas.openxmlformats.org/officeDocument/2006/relationships/image" Target="../media/image197.wmf"/><Relationship Id="rId5" Type="http://schemas.openxmlformats.org/officeDocument/2006/relationships/image" Target="../media/image196.wmf"/><Relationship Id="rId4" Type="http://schemas.openxmlformats.org/officeDocument/2006/relationships/image" Target="../media/image195.w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3" Type="http://schemas.openxmlformats.org/officeDocument/2006/relationships/image" Target="../media/image201.wmf"/><Relationship Id="rId7" Type="http://schemas.openxmlformats.org/officeDocument/2006/relationships/image" Target="../media/image205.wmf"/><Relationship Id="rId2" Type="http://schemas.openxmlformats.org/officeDocument/2006/relationships/image" Target="../media/image200.wmf"/><Relationship Id="rId1" Type="http://schemas.openxmlformats.org/officeDocument/2006/relationships/image" Target="../media/image199.wmf"/><Relationship Id="rId6" Type="http://schemas.openxmlformats.org/officeDocument/2006/relationships/image" Target="../media/image204.wmf"/><Relationship Id="rId11" Type="http://schemas.openxmlformats.org/officeDocument/2006/relationships/image" Target="../media/image209.wmf"/><Relationship Id="rId5" Type="http://schemas.openxmlformats.org/officeDocument/2006/relationships/image" Target="../media/image203.wmf"/><Relationship Id="rId10" Type="http://schemas.openxmlformats.org/officeDocument/2006/relationships/image" Target="../media/image208.wmf"/><Relationship Id="rId4" Type="http://schemas.openxmlformats.org/officeDocument/2006/relationships/image" Target="../media/image202.wmf"/><Relationship Id="rId9" Type="http://schemas.openxmlformats.org/officeDocument/2006/relationships/image" Target="../media/image20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wmf"/><Relationship Id="rId3" Type="http://schemas.openxmlformats.org/officeDocument/2006/relationships/image" Target="../media/image214.wmf"/><Relationship Id="rId7" Type="http://schemas.openxmlformats.org/officeDocument/2006/relationships/image" Target="../media/image218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Relationship Id="rId6" Type="http://schemas.openxmlformats.org/officeDocument/2006/relationships/image" Target="../media/image217.wmf"/><Relationship Id="rId5" Type="http://schemas.openxmlformats.org/officeDocument/2006/relationships/image" Target="../media/image216.wmf"/><Relationship Id="rId4" Type="http://schemas.openxmlformats.org/officeDocument/2006/relationships/image" Target="../media/image215.wmf"/><Relationship Id="rId9" Type="http://schemas.openxmlformats.org/officeDocument/2006/relationships/image" Target="../media/image220.w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3" Type="http://schemas.openxmlformats.org/officeDocument/2006/relationships/image" Target="../media/image185.wmf"/><Relationship Id="rId7" Type="http://schemas.openxmlformats.org/officeDocument/2006/relationships/image" Target="../media/image225.wmf"/><Relationship Id="rId2" Type="http://schemas.openxmlformats.org/officeDocument/2006/relationships/image" Target="../media/image222.wmf"/><Relationship Id="rId1" Type="http://schemas.openxmlformats.org/officeDocument/2006/relationships/image" Target="../media/image221.wmf"/><Relationship Id="rId6" Type="http://schemas.openxmlformats.org/officeDocument/2006/relationships/image" Target="../media/image224.wmf"/><Relationship Id="rId5" Type="http://schemas.openxmlformats.org/officeDocument/2006/relationships/image" Target="../media/image223.wmf"/><Relationship Id="rId10" Type="http://schemas.openxmlformats.org/officeDocument/2006/relationships/image" Target="../media/image228.wmf"/><Relationship Id="rId4" Type="http://schemas.openxmlformats.org/officeDocument/2006/relationships/image" Target="../media/image186.wmf"/><Relationship Id="rId9" Type="http://schemas.openxmlformats.org/officeDocument/2006/relationships/image" Target="../media/image227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7" Type="http://schemas.openxmlformats.org/officeDocument/2006/relationships/image" Target="../media/image235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Relationship Id="rId6" Type="http://schemas.openxmlformats.org/officeDocument/2006/relationships/image" Target="../media/image234.wmf"/><Relationship Id="rId5" Type="http://schemas.openxmlformats.org/officeDocument/2006/relationships/image" Target="../media/image233.wmf"/><Relationship Id="rId4" Type="http://schemas.openxmlformats.org/officeDocument/2006/relationships/image" Target="../media/image232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Relationship Id="rId5" Type="http://schemas.openxmlformats.org/officeDocument/2006/relationships/image" Target="../media/image240.wmf"/><Relationship Id="rId4" Type="http://schemas.openxmlformats.org/officeDocument/2006/relationships/image" Target="../media/image239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wmf"/><Relationship Id="rId2" Type="http://schemas.openxmlformats.org/officeDocument/2006/relationships/image" Target="../media/image248.wmf"/><Relationship Id="rId1" Type="http://schemas.openxmlformats.org/officeDocument/2006/relationships/image" Target="../media/image247.wmf"/><Relationship Id="rId4" Type="http://schemas.openxmlformats.org/officeDocument/2006/relationships/image" Target="../media/image250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wmf"/><Relationship Id="rId1" Type="http://schemas.openxmlformats.org/officeDocument/2006/relationships/image" Target="../media/image25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4" Type="http://schemas.openxmlformats.org/officeDocument/2006/relationships/image" Target="../media/image259.w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wmf"/><Relationship Id="rId1" Type="http://schemas.openxmlformats.org/officeDocument/2006/relationships/image" Target="../media/image260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wmf"/><Relationship Id="rId1" Type="http://schemas.openxmlformats.org/officeDocument/2006/relationships/image" Target="../media/image262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9600"/>
            <a:ext cx="29591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68738" y="9499600"/>
            <a:ext cx="2959100" cy="5016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11EE777-D001-4441-B263-77529043CE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757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84263" y="877888"/>
            <a:ext cx="4660900" cy="34956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38" y="4754563"/>
            <a:ext cx="5008562" cy="4210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219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公式</a:t>
            </a:r>
            <a:r>
              <a:rPr lang="en-US" altLang="zh-CN" dirty="0" smtClean="0"/>
              <a:t>4-1</a:t>
            </a:r>
            <a:r>
              <a:rPr lang="zh-CN" altLang="en-US" dirty="0" smtClean="0"/>
              <a:t>要反过来看，把分母移到左边去。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6E8FB88B-2A6E-424D-B88A-3F3A4051809E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6368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先验概率一般不考虑。一般地说，</a:t>
            </a:r>
            <a:r>
              <a:rPr lang="en-US" altLang="zh-CN" dirty="0" smtClean="0"/>
              <a:t>R1</a:t>
            </a:r>
            <a:r>
              <a:rPr lang="zh-CN" altLang="en-US" dirty="0" smtClean="0"/>
              <a:t>无法用解析的方式求得。将满足不等式的区域作为</a:t>
            </a:r>
            <a:r>
              <a:rPr lang="en-US" altLang="zh-CN" dirty="0" smtClean="0"/>
              <a:t>R1</a:t>
            </a:r>
            <a:r>
              <a:rPr lang="zh-CN" altLang="en-US" dirty="0" smtClean="0"/>
              <a:t>，将比用其他区域作为</a:t>
            </a:r>
            <a:r>
              <a:rPr lang="en-US" altLang="zh-CN" dirty="0" smtClean="0"/>
              <a:t>R1</a:t>
            </a:r>
            <a:r>
              <a:rPr lang="zh-CN" altLang="en-US" dirty="0" smtClean="0"/>
              <a:t>的</a:t>
            </a:r>
            <a:r>
              <a:rPr lang="en-US" altLang="zh-CN" dirty="0" smtClean="0"/>
              <a:t>Q</a:t>
            </a:r>
            <a:r>
              <a:rPr lang="zh-CN" altLang="en-US" dirty="0" smtClean="0"/>
              <a:t>值都要小。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CFB576AA-9166-44A5-A181-9AD44828DB7F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787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（因为：</a:t>
            </a:r>
            <a:r>
              <a:rPr lang="zh-CN" altLang="en-US" sz="1200" dirty="0" smtClean="0">
                <a:solidFill>
                  <a:srgbClr val="FF0000"/>
                </a:solidFill>
              </a:rPr>
              <a:t>每个样本</a:t>
            </a:r>
            <a:r>
              <a:rPr lang="en-US" altLang="zh-CN" sz="1200" dirty="0" smtClean="0">
                <a:solidFill>
                  <a:srgbClr val="FF0000"/>
                </a:solidFill>
              </a:rPr>
              <a:t>X</a:t>
            </a:r>
            <a:r>
              <a:rPr lang="zh-CN" altLang="en-US" sz="1200" dirty="0" smtClean="0">
                <a:solidFill>
                  <a:srgbClr val="FF0000"/>
                </a:solidFill>
              </a:rPr>
              <a:t>都最可能在其概率密度函数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p(</a:t>
            </a:r>
            <a:r>
              <a:rPr lang="en-US" altLang="zh-CN" sz="1200" i="1" dirty="0" err="1" smtClean="0">
                <a:solidFill>
                  <a:srgbClr val="FF0000"/>
                </a:solidFill>
              </a:rPr>
              <a:t>X</a:t>
            </a:r>
            <a:r>
              <a:rPr lang="en-US" altLang="zh-CN" sz="1200" i="1" baseline="-25000" dirty="0" err="1" smtClean="0">
                <a:solidFill>
                  <a:srgbClr val="FF0000"/>
                </a:solidFill>
              </a:rPr>
              <a:t>k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|</a:t>
            </a:r>
            <a:r>
              <a:rPr lang="el-GR" altLang="zh-CN" sz="1200" i="1" dirty="0" smtClean="0">
                <a:solidFill>
                  <a:srgbClr val="FF0000"/>
                </a:solidFill>
              </a:rPr>
              <a:t>θ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)</a:t>
            </a:r>
            <a:r>
              <a:rPr lang="zh-CN" altLang="en-US" sz="1200" dirty="0" smtClean="0">
                <a:solidFill>
                  <a:srgbClr val="FF0000"/>
                </a:solidFill>
              </a:rPr>
              <a:t>最大处出现，此处概率最大，故联合概率密度函数最大处就是最可能出现的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N</a:t>
            </a:r>
            <a:r>
              <a:rPr lang="zh-CN" altLang="en-US" sz="1200" dirty="0" smtClean="0">
                <a:solidFill>
                  <a:srgbClr val="FF0000"/>
                </a:solidFill>
              </a:rPr>
              <a:t>个抽样</a:t>
            </a:r>
            <a:r>
              <a:rPr lang="zh-CN" altLang="en-US" sz="1200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007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（因为：</a:t>
            </a:r>
            <a:r>
              <a:rPr lang="zh-CN" altLang="en-US" sz="1200" dirty="0" smtClean="0">
                <a:solidFill>
                  <a:srgbClr val="FF0000"/>
                </a:solidFill>
              </a:rPr>
              <a:t>每个样本</a:t>
            </a:r>
            <a:r>
              <a:rPr lang="en-US" altLang="zh-CN" sz="1200" dirty="0" smtClean="0">
                <a:solidFill>
                  <a:srgbClr val="FF0000"/>
                </a:solidFill>
              </a:rPr>
              <a:t>X</a:t>
            </a:r>
            <a:r>
              <a:rPr lang="zh-CN" altLang="en-US" sz="1200" dirty="0" smtClean="0">
                <a:solidFill>
                  <a:srgbClr val="FF0000"/>
                </a:solidFill>
              </a:rPr>
              <a:t>都最可能在其概率密度函数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p(</a:t>
            </a:r>
            <a:r>
              <a:rPr lang="en-US" altLang="zh-CN" sz="1200" i="1" dirty="0" err="1" smtClean="0">
                <a:solidFill>
                  <a:srgbClr val="FF0000"/>
                </a:solidFill>
              </a:rPr>
              <a:t>X</a:t>
            </a:r>
            <a:r>
              <a:rPr lang="en-US" altLang="zh-CN" sz="1200" i="1" baseline="-25000" dirty="0" err="1" smtClean="0">
                <a:solidFill>
                  <a:srgbClr val="FF0000"/>
                </a:solidFill>
              </a:rPr>
              <a:t>k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|</a:t>
            </a:r>
            <a:r>
              <a:rPr lang="el-GR" altLang="zh-CN" sz="1200" i="1" dirty="0" smtClean="0">
                <a:solidFill>
                  <a:srgbClr val="FF0000"/>
                </a:solidFill>
              </a:rPr>
              <a:t>θ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)</a:t>
            </a:r>
            <a:r>
              <a:rPr lang="zh-CN" altLang="en-US" sz="1200" dirty="0" smtClean="0">
                <a:solidFill>
                  <a:srgbClr val="FF0000"/>
                </a:solidFill>
              </a:rPr>
              <a:t>最大处出现，此处概率最大，故联合概率密度函数最大处就是最可能出现的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N</a:t>
            </a:r>
            <a:r>
              <a:rPr lang="zh-CN" altLang="en-US" sz="1200" smtClean="0">
                <a:solidFill>
                  <a:srgbClr val="FF0000"/>
                </a:solidFill>
              </a:rPr>
              <a:t>个抽样</a:t>
            </a:r>
            <a:r>
              <a:rPr lang="zh-CN" altLang="en-US" sz="1200" smtClean="0"/>
              <a:t>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07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（因为：</a:t>
            </a:r>
            <a:r>
              <a:rPr lang="zh-CN" altLang="en-US" sz="1200" dirty="0" smtClean="0">
                <a:solidFill>
                  <a:srgbClr val="FF0000"/>
                </a:solidFill>
              </a:rPr>
              <a:t>每个样本</a:t>
            </a:r>
            <a:r>
              <a:rPr lang="en-US" altLang="zh-CN" sz="1200" dirty="0" smtClean="0">
                <a:solidFill>
                  <a:srgbClr val="FF0000"/>
                </a:solidFill>
              </a:rPr>
              <a:t>X</a:t>
            </a:r>
            <a:r>
              <a:rPr lang="zh-CN" altLang="en-US" sz="1200" dirty="0" smtClean="0">
                <a:solidFill>
                  <a:srgbClr val="FF0000"/>
                </a:solidFill>
              </a:rPr>
              <a:t>都最可能在其概率密度函数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p(</a:t>
            </a:r>
            <a:r>
              <a:rPr lang="en-US" altLang="zh-CN" sz="1200" i="1" dirty="0" err="1" smtClean="0">
                <a:solidFill>
                  <a:srgbClr val="FF0000"/>
                </a:solidFill>
              </a:rPr>
              <a:t>X</a:t>
            </a:r>
            <a:r>
              <a:rPr lang="en-US" altLang="zh-CN" sz="1200" i="1" baseline="-25000" dirty="0" err="1" smtClean="0">
                <a:solidFill>
                  <a:srgbClr val="FF0000"/>
                </a:solidFill>
              </a:rPr>
              <a:t>k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|</a:t>
            </a:r>
            <a:r>
              <a:rPr lang="el-GR" altLang="zh-CN" sz="1200" i="1" dirty="0" smtClean="0">
                <a:solidFill>
                  <a:srgbClr val="FF0000"/>
                </a:solidFill>
              </a:rPr>
              <a:t>θ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)</a:t>
            </a:r>
            <a:r>
              <a:rPr lang="zh-CN" altLang="en-US" sz="1200" dirty="0" smtClean="0">
                <a:solidFill>
                  <a:srgbClr val="FF0000"/>
                </a:solidFill>
              </a:rPr>
              <a:t>最大处出现，此处概率最大，故联合概率密度函数最大处就是最可能出现的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N</a:t>
            </a:r>
            <a:r>
              <a:rPr lang="zh-CN" altLang="en-US" sz="1200" smtClean="0">
                <a:solidFill>
                  <a:srgbClr val="FF0000"/>
                </a:solidFill>
              </a:rPr>
              <a:t>个抽样</a:t>
            </a:r>
            <a:r>
              <a:rPr lang="zh-CN" altLang="en-US" sz="1200" smtClean="0"/>
              <a:t>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07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（因为：</a:t>
            </a:r>
            <a:r>
              <a:rPr lang="zh-CN" altLang="en-US" sz="1200" dirty="0" smtClean="0">
                <a:solidFill>
                  <a:srgbClr val="FF0000"/>
                </a:solidFill>
              </a:rPr>
              <a:t>每个样本</a:t>
            </a:r>
            <a:r>
              <a:rPr lang="en-US" altLang="zh-CN" sz="1200" dirty="0" smtClean="0">
                <a:solidFill>
                  <a:srgbClr val="FF0000"/>
                </a:solidFill>
              </a:rPr>
              <a:t>X</a:t>
            </a:r>
            <a:r>
              <a:rPr lang="zh-CN" altLang="en-US" sz="1200" dirty="0" smtClean="0">
                <a:solidFill>
                  <a:srgbClr val="FF0000"/>
                </a:solidFill>
              </a:rPr>
              <a:t>都最可能在其概率密度函数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p(</a:t>
            </a:r>
            <a:r>
              <a:rPr lang="en-US" altLang="zh-CN" sz="1200" i="1" dirty="0" err="1" smtClean="0">
                <a:solidFill>
                  <a:srgbClr val="FF0000"/>
                </a:solidFill>
              </a:rPr>
              <a:t>X</a:t>
            </a:r>
            <a:r>
              <a:rPr lang="en-US" altLang="zh-CN" sz="1200" i="1" baseline="-25000" dirty="0" err="1" smtClean="0">
                <a:solidFill>
                  <a:srgbClr val="FF0000"/>
                </a:solidFill>
              </a:rPr>
              <a:t>k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|</a:t>
            </a:r>
            <a:r>
              <a:rPr lang="el-GR" altLang="zh-CN" sz="1200" i="1" dirty="0" smtClean="0">
                <a:solidFill>
                  <a:srgbClr val="FF0000"/>
                </a:solidFill>
              </a:rPr>
              <a:t>θ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)</a:t>
            </a:r>
            <a:r>
              <a:rPr lang="zh-CN" altLang="en-US" sz="1200" dirty="0" smtClean="0">
                <a:solidFill>
                  <a:srgbClr val="FF0000"/>
                </a:solidFill>
              </a:rPr>
              <a:t>最大处出现，此处概率最大，故联合概率密度函数最大处就是最可能出现的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N</a:t>
            </a:r>
            <a:r>
              <a:rPr lang="zh-CN" altLang="en-US" sz="1200" smtClean="0">
                <a:solidFill>
                  <a:srgbClr val="FF0000"/>
                </a:solidFill>
              </a:rPr>
              <a:t>个抽样</a:t>
            </a:r>
            <a:r>
              <a:rPr lang="zh-CN" altLang="en-US" sz="1200" smtClean="0"/>
              <a:t>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07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（因为：</a:t>
            </a:r>
            <a:r>
              <a:rPr lang="zh-CN" altLang="en-US" sz="1200" dirty="0" smtClean="0">
                <a:solidFill>
                  <a:srgbClr val="FF0000"/>
                </a:solidFill>
              </a:rPr>
              <a:t>每个样本</a:t>
            </a:r>
            <a:r>
              <a:rPr lang="en-US" altLang="zh-CN" sz="1200" dirty="0" smtClean="0">
                <a:solidFill>
                  <a:srgbClr val="FF0000"/>
                </a:solidFill>
              </a:rPr>
              <a:t>X</a:t>
            </a:r>
            <a:r>
              <a:rPr lang="zh-CN" altLang="en-US" sz="1200" dirty="0" smtClean="0">
                <a:solidFill>
                  <a:srgbClr val="FF0000"/>
                </a:solidFill>
              </a:rPr>
              <a:t>都最可能在其概率密度函数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p(</a:t>
            </a:r>
            <a:r>
              <a:rPr lang="en-US" altLang="zh-CN" sz="1200" i="1" dirty="0" err="1" smtClean="0">
                <a:solidFill>
                  <a:srgbClr val="FF0000"/>
                </a:solidFill>
              </a:rPr>
              <a:t>X</a:t>
            </a:r>
            <a:r>
              <a:rPr lang="en-US" altLang="zh-CN" sz="1200" i="1" baseline="-25000" dirty="0" err="1" smtClean="0">
                <a:solidFill>
                  <a:srgbClr val="FF0000"/>
                </a:solidFill>
              </a:rPr>
              <a:t>k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|</a:t>
            </a:r>
            <a:r>
              <a:rPr lang="el-GR" altLang="zh-CN" sz="1200" i="1" dirty="0" smtClean="0">
                <a:solidFill>
                  <a:srgbClr val="FF0000"/>
                </a:solidFill>
              </a:rPr>
              <a:t>θ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)</a:t>
            </a:r>
            <a:r>
              <a:rPr lang="zh-CN" altLang="en-US" sz="1200" dirty="0" smtClean="0">
                <a:solidFill>
                  <a:srgbClr val="FF0000"/>
                </a:solidFill>
              </a:rPr>
              <a:t>最大处出现，此处概率最大，故联合概率密度函数最大处就是最可能出现的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N</a:t>
            </a:r>
            <a:r>
              <a:rPr lang="zh-CN" altLang="en-US" sz="1200" smtClean="0">
                <a:solidFill>
                  <a:srgbClr val="FF0000"/>
                </a:solidFill>
              </a:rPr>
              <a:t>个抽样</a:t>
            </a:r>
            <a:r>
              <a:rPr lang="zh-CN" altLang="en-US" sz="1200" smtClean="0"/>
              <a:t>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0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8427" y="9499451"/>
            <a:ext cx="2959418" cy="500063"/>
          </a:xfrm>
          <a:prstGeom prst="rect">
            <a:avLst/>
          </a:prstGeom>
          <a:ln/>
        </p:spPr>
        <p:txBody>
          <a:bodyPr/>
          <a:lstStyle/>
          <a:p>
            <a:fld id="{34DDF4E8-416D-419A-BE5E-2648CA570853}" type="slidenum">
              <a:rPr lang="zh-CN" altLang="en-US"/>
              <a:pPr/>
              <a:t>110</a:t>
            </a:fld>
            <a:endParaRPr lang="en-US" altLang="zh-CN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l-GR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34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8427" y="9499451"/>
            <a:ext cx="2959418" cy="500063"/>
          </a:xfrm>
          <a:prstGeom prst="rect">
            <a:avLst/>
          </a:prstGeom>
          <a:ln/>
        </p:spPr>
        <p:txBody>
          <a:bodyPr/>
          <a:lstStyle/>
          <a:p>
            <a:fld id="{34DDF4E8-416D-419A-BE5E-2648CA570853}" type="slidenum">
              <a:rPr lang="zh-CN" altLang="en-US"/>
              <a:pPr/>
              <a:t>111</a:t>
            </a:fld>
            <a:endParaRPr lang="en-US" altLang="zh-CN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l-GR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34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8427" y="9499451"/>
            <a:ext cx="2959418" cy="500063"/>
          </a:xfrm>
          <a:prstGeom prst="rect">
            <a:avLst/>
          </a:prstGeom>
          <a:ln/>
        </p:spPr>
        <p:txBody>
          <a:bodyPr/>
          <a:lstStyle/>
          <a:p>
            <a:fld id="{34DDF4E8-416D-419A-BE5E-2648CA570853}" type="slidenum">
              <a:rPr lang="zh-CN" altLang="en-US"/>
              <a:pPr/>
              <a:t>112</a:t>
            </a:fld>
            <a:endParaRPr lang="en-US" altLang="zh-CN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l-GR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34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8427" y="9499451"/>
            <a:ext cx="2959418" cy="500063"/>
          </a:xfrm>
          <a:prstGeom prst="rect">
            <a:avLst/>
          </a:prstGeom>
          <a:ln/>
        </p:spPr>
        <p:txBody>
          <a:bodyPr/>
          <a:lstStyle/>
          <a:p>
            <a:fld id="{34DDF4E8-416D-419A-BE5E-2648CA570853}" type="slidenum">
              <a:rPr lang="zh-CN" altLang="en-US"/>
              <a:pPr/>
              <a:t>113</a:t>
            </a:fld>
            <a:endParaRPr lang="en-US" altLang="zh-CN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l-GR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34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介绍公式</a:t>
            </a:r>
            <a:r>
              <a:rPr lang="en-US" altLang="zh-CN" dirty="0" smtClean="0"/>
              <a:t>4-4</a:t>
            </a:r>
            <a:r>
              <a:rPr lang="zh-CN" altLang="en-US" dirty="0" smtClean="0"/>
              <a:t>与模式识别的关系。</a:t>
            </a:r>
            <a:r>
              <a:rPr lang="en-US" altLang="zh-CN" dirty="0" smtClean="0"/>
              <a:t>Ai</a:t>
            </a:r>
            <a:r>
              <a:rPr lang="zh-CN" altLang="en-US" dirty="0" smtClean="0"/>
              <a:t>指模式类，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指样本值。</a:t>
            </a:r>
            <a:r>
              <a:rPr lang="en-US" altLang="zh-CN" dirty="0" smtClean="0"/>
              <a:t>P(Ai)</a:t>
            </a:r>
            <a:r>
              <a:rPr lang="zh-CN" altLang="en-US" dirty="0" smtClean="0"/>
              <a:t>表示第</a:t>
            </a:r>
            <a:r>
              <a:rPr lang="en-US" altLang="zh-CN" dirty="0" smtClean="0"/>
              <a:t>i</a:t>
            </a:r>
            <a:r>
              <a:rPr lang="zh-CN" altLang="en-US" dirty="0" smtClean="0"/>
              <a:t>类的先验概率。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6E8FB88B-2A6E-424D-B88A-3F3A4051809E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347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8427" y="9499451"/>
            <a:ext cx="2959418" cy="500063"/>
          </a:xfrm>
          <a:prstGeom prst="rect">
            <a:avLst/>
          </a:prstGeom>
          <a:ln/>
        </p:spPr>
        <p:txBody>
          <a:bodyPr/>
          <a:lstStyle/>
          <a:p>
            <a:fld id="{34DDF4E8-416D-419A-BE5E-2648CA570853}" type="slidenum">
              <a:rPr lang="zh-CN" altLang="en-US"/>
              <a:pPr/>
              <a:t>114</a:t>
            </a:fld>
            <a:endParaRPr lang="en-US" altLang="zh-CN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l-GR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34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8427" y="9499451"/>
            <a:ext cx="2959418" cy="500063"/>
          </a:xfrm>
          <a:prstGeom prst="rect">
            <a:avLst/>
          </a:prstGeom>
          <a:ln/>
        </p:spPr>
        <p:txBody>
          <a:bodyPr/>
          <a:lstStyle/>
          <a:p>
            <a:fld id="{34DDF4E8-416D-419A-BE5E-2648CA570853}" type="slidenum">
              <a:rPr lang="zh-CN" altLang="en-US"/>
              <a:pPr/>
              <a:t>115</a:t>
            </a:fld>
            <a:endParaRPr lang="en-US" altLang="zh-CN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l-GR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34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窗越宽，则概率密度函数变成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个宽度较大且函数值变化缓慢的函数的叠加，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34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窗越宽，则概率密度函数变成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个宽度较大且函数值变化缓慢的函数的叠加，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346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窗越宽，则概率密度函数变成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个宽度较大且函数值变化缓慢的函数的叠加，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346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346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346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346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34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800000"/>
                </a:solidFill>
                <a:latin typeface="Times New Roman" pitchFamily="18" charset="0"/>
              </a:rPr>
              <a:t>p</a:t>
            </a:r>
            <a:r>
              <a:rPr lang="en-US" altLang="zh-CN" dirty="0">
                <a:solidFill>
                  <a:srgbClr val="800000"/>
                </a:solidFill>
                <a:latin typeface="Times New Roman" pitchFamily="18" charset="0"/>
              </a:rPr>
              <a:t>(</a:t>
            </a:r>
            <a:r>
              <a:rPr lang="en-US" altLang="zh-CN" b="1" i="1" dirty="0">
                <a:solidFill>
                  <a:srgbClr val="800000"/>
                </a:solidFill>
                <a:latin typeface="Times New Roman" pitchFamily="18" charset="0"/>
              </a:rPr>
              <a:t>X</a:t>
            </a:r>
            <a:r>
              <a:rPr lang="en-US" altLang="zh-CN" i="1" dirty="0">
                <a:solidFill>
                  <a:srgbClr val="80000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rgbClr val="800000"/>
                </a:solidFill>
                <a:latin typeface="Times New Roman" pitchFamily="18" charset="0"/>
              </a:rPr>
              <a:t>|</a:t>
            </a:r>
            <a:r>
              <a:rPr lang="el-GR" altLang="zh-CN" i="1" dirty="0">
                <a:solidFill>
                  <a:srgbClr val="800000"/>
                </a:solidFill>
                <a:latin typeface="Times New Roman" pitchFamily="18" charset="0"/>
              </a:rPr>
              <a:t>ω</a:t>
            </a:r>
            <a:r>
              <a:rPr lang="el-GR" altLang="zh-CN" i="1" baseline="-25000" dirty="0">
                <a:solidFill>
                  <a:srgbClr val="800000"/>
                </a:solidFill>
                <a:latin typeface="Times New Roman" pitchFamily="18" charset="0"/>
              </a:rPr>
              <a:t>i</a:t>
            </a:r>
            <a:r>
              <a:rPr lang="en-US" altLang="zh-CN" dirty="0">
                <a:solidFill>
                  <a:srgbClr val="800000"/>
                </a:solidFill>
                <a:latin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严格的说并不是概率密度函数，因为对于连续型随机变量，在某一点的概率值为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，只讨论在某一区间的概率值。</a:t>
            </a:r>
            <a:r>
              <a:rPr lang="en-US" altLang="zh-CN" i="1" dirty="0">
                <a:solidFill>
                  <a:srgbClr val="800000"/>
                </a:solidFill>
                <a:latin typeface="Times New Roman" pitchFamily="18" charset="0"/>
              </a:rPr>
              <a:t>p</a:t>
            </a:r>
            <a:r>
              <a:rPr lang="en-US" altLang="zh-CN" dirty="0">
                <a:solidFill>
                  <a:srgbClr val="800000"/>
                </a:solidFill>
                <a:latin typeface="Times New Roman" pitchFamily="18" charset="0"/>
              </a:rPr>
              <a:t>(</a:t>
            </a:r>
            <a:r>
              <a:rPr lang="en-US" altLang="zh-CN" b="1" i="1" dirty="0">
                <a:solidFill>
                  <a:srgbClr val="800000"/>
                </a:solidFill>
                <a:latin typeface="Times New Roman" pitchFamily="18" charset="0"/>
              </a:rPr>
              <a:t>X</a:t>
            </a:r>
            <a:r>
              <a:rPr lang="en-US" altLang="zh-CN" i="1" dirty="0">
                <a:solidFill>
                  <a:srgbClr val="80000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rgbClr val="800000"/>
                </a:solidFill>
                <a:latin typeface="Times New Roman" pitchFamily="18" charset="0"/>
              </a:rPr>
              <a:t>|</a:t>
            </a:r>
            <a:r>
              <a:rPr lang="el-GR" altLang="zh-CN" i="1" dirty="0">
                <a:solidFill>
                  <a:srgbClr val="800000"/>
                </a:solidFill>
                <a:latin typeface="Times New Roman" pitchFamily="18" charset="0"/>
              </a:rPr>
              <a:t>ω</a:t>
            </a:r>
            <a:r>
              <a:rPr lang="el-GR" altLang="zh-CN" i="1" baseline="-25000" dirty="0">
                <a:solidFill>
                  <a:srgbClr val="800000"/>
                </a:solidFill>
                <a:latin typeface="Times New Roman" pitchFamily="18" charset="0"/>
              </a:rPr>
              <a:t>i</a:t>
            </a:r>
            <a:r>
              <a:rPr lang="en-US" altLang="zh-CN" dirty="0">
                <a:solidFill>
                  <a:srgbClr val="800000"/>
                </a:solidFill>
                <a:latin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实际上是离散型随机变量分布</a:t>
            </a:r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律。这一点教材上也没有说的很清楚。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6E8FB88B-2A6E-424D-B88A-3F3A4051809E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812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err="1" smtClean="0"/>
              <a:t>ri</a:t>
            </a:r>
            <a:r>
              <a:rPr lang="en-US" altLang="zh-CN" dirty="0" smtClean="0"/>
              <a:t>(x)</a:t>
            </a:r>
            <a:r>
              <a:rPr lang="zh-CN" altLang="en-US" smtClean="0"/>
              <a:t>展开进行解释。也</a:t>
            </a:r>
            <a:r>
              <a:rPr lang="zh-CN" altLang="en-US" dirty="0" smtClean="0"/>
              <a:t>可理解为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</a:t>
            </a:r>
            <a:r>
              <a:rPr lang="zh-CN" altLang="en-US" dirty="0" smtClean="0"/>
              <a:t>做加权平均。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6E8FB88B-2A6E-424D-B88A-3F3A4051809E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936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错误概率即曲线下阴影面积之和。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CFB576AA-9166-44A5-A181-9AD44828DB7F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421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错误概率即曲线下阴影面积之和。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CFB576AA-9166-44A5-A181-9AD44828DB7F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42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错误概率即曲线下阴影面积之和。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CFB576AA-9166-44A5-A181-9AD44828DB7F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42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错误概率即曲线下阴影面积之和。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CFB576AA-9166-44A5-A181-9AD44828DB7F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42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rgbClr val="000000"/>
                </a:solidFill>
                <a:latin typeface="Times New Roman" pitchFamily="18" charset="0"/>
              </a:rPr>
              <a:t>根据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等于常数可以推出阈值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68729" y="9499029"/>
            <a:ext cx="2959098" cy="500622"/>
          </a:xfrm>
          <a:prstGeom prst="rect">
            <a:avLst/>
          </a:prstGeom>
        </p:spPr>
        <p:txBody>
          <a:bodyPr lIns="92108" tIns="46054" rIns="92108" bIns="46054"/>
          <a:lstStyle/>
          <a:p>
            <a:pPr>
              <a:defRPr/>
            </a:pPr>
            <a:fld id="{CFB576AA-9166-44A5-A181-9AD44828DB7F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731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7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模式识别课件</a:t>
            </a:r>
            <a:endParaRPr lang="zh-CN" altLang="en-US" sz="20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47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7E68FD-3FD2-4B7A-8521-1CEF565D21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0652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7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通信原理课件</a:t>
            </a: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63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DC15E3-528A-4D76-8EB3-98C94B6AFE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554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7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通信原理课件</a:t>
            </a: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87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26DCA0-8D58-436B-9DB3-3D70FB5EC9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125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152400"/>
            <a:ext cx="854075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4000500" cy="4803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295400"/>
            <a:ext cx="4000500" cy="4803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2009/09/30</a:t>
            </a:r>
            <a:endParaRPr lang="zh-CN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9F35A-229E-43C1-9CE0-0393D37CE5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6423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152400"/>
            <a:ext cx="854075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4000500" cy="4803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295400"/>
            <a:ext cx="4000500" cy="23256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62500" y="3773488"/>
            <a:ext cx="4000500" cy="23256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2009/09/30</a:t>
            </a:r>
            <a:endParaRPr lang="zh-CN" altLang="zh-CN"/>
          </a:p>
        </p:txBody>
      </p:sp>
      <p:sp>
        <p:nvSpPr>
          <p:cNvPr id="7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BC897-8FC5-4BDE-A7CD-E02AEFDC53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51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7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模式识别课件</a:t>
            </a:r>
            <a:endParaRPr lang="zh-CN" altLang="en-US" sz="20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71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264FC9-3CA0-4E3A-945C-8AD71A4585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77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7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通信原理课件</a:t>
            </a: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95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5A44F1-15B0-4F94-B8BC-AF313BDD8A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34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7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8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通信原理课件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19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919856-0AC1-44F7-9BE7-048B599E52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73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8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9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10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通信原理课件</a:t>
            </a: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43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2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1FD4A1-6CEB-494B-8852-E1E7720C30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2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4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6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通信原理课件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67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8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A0D090-B53B-4441-BADB-8FD9BBD7D6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4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3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4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5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模式识别课件</a:t>
            </a:r>
            <a:endParaRPr lang="zh-CN" altLang="en-US" sz="20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91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3FD156-7F7D-4292-8CD6-396FFE9F75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758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7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8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通信原理课件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15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1D1C4C-22B5-4D4E-8C98-D49B5F81C5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9611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7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8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通信原理课件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39" name="位图图像" r:id="rId3" imgW="2857899" imgH="2809524" progId="Paint.Picture">
                  <p:embed/>
                </p:oleObj>
              </mc:Choice>
              <mc:Fallback>
                <p:oleObj name="位图图像" r:id="rId3" imgW="2857899" imgH="2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4E31CE-6A3B-404F-868A-EFFB439B0A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43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39117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008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FFCC66"/>
                </a:solidFill>
              </a:defRPr>
            </a:lvl1pPr>
          </a:lstStyle>
          <a:p>
            <a:pPr>
              <a:defRPr/>
            </a:pPr>
            <a:fld id="{4BA44C9F-E09A-4314-B176-3CD0524273D2}" type="slidenum">
              <a:rPr lang="en-US" altLang="zh-CN"/>
              <a:pPr>
                <a:defRPr/>
              </a:pPr>
              <a:t>‹#›</a:t>
            </a:fld>
            <a:fld id="{9A39027C-57C0-4400-BD50-4E1DB22DECC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1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00">
                <a:solidFill>
                  <a:srgbClr val="FFCC66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东南大学</a:t>
            </a:r>
          </a:p>
        </p:txBody>
      </p:sp>
      <p:sp>
        <p:nvSpPr>
          <p:cNvPr id="391176" name="Text Box 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200400" y="152400"/>
            <a:ext cx="548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模式识别课件</a:t>
            </a:r>
            <a:endParaRPr lang="zh-CN" altLang="en-US" sz="20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" name="位图图像" r:id="rId16" imgW="2857899" imgH="2809524" progId="Paint.Picture">
                  <p:embed/>
                </p:oleObj>
              </mc:Choice>
              <mc:Fallback>
                <p:oleObj name="位图图像" r:id="rId16" imgW="2857899" imgH="2809524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244.wmf"/><Relationship Id="rId4" Type="http://schemas.openxmlformats.org/officeDocument/2006/relationships/oleObject" Target="../embeddings/oleObject264.bin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246.w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3" Type="http://schemas.openxmlformats.org/officeDocument/2006/relationships/oleObject" Target="../embeddings/oleObject266.bin"/><Relationship Id="rId7" Type="http://schemas.openxmlformats.org/officeDocument/2006/relationships/oleObject" Target="../embeddings/oleObject26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48.wmf"/><Relationship Id="rId5" Type="http://schemas.openxmlformats.org/officeDocument/2006/relationships/oleObject" Target="../embeddings/oleObject267.bin"/><Relationship Id="rId10" Type="http://schemas.openxmlformats.org/officeDocument/2006/relationships/image" Target="../media/image250.wmf"/><Relationship Id="rId4" Type="http://schemas.openxmlformats.org/officeDocument/2006/relationships/image" Target="../media/image247.wmf"/><Relationship Id="rId9" Type="http://schemas.openxmlformats.org/officeDocument/2006/relationships/oleObject" Target="../embeddings/oleObject269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0.bin"/><Relationship Id="rId7" Type="http://schemas.openxmlformats.org/officeDocument/2006/relationships/image" Target="../media/image25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52.wmf"/><Relationship Id="rId5" Type="http://schemas.openxmlformats.org/officeDocument/2006/relationships/oleObject" Target="../embeddings/oleObject271.bin"/><Relationship Id="rId4" Type="http://schemas.openxmlformats.org/officeDocument/2006/relationships/image" Target="../media/image251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3" Type="http://schemas.openxmlformats.org/officeDocument/2006/relationships/oleObject" Target="../embeddings/oleObject272.bin"/><Relationship Id="rId7" Type="http://schemas.openxmlformats.org/officeDocument/2006/relationships/oleObject" Target="../embeddings/oleObject27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57.wmf"/><Relationship Id="rId5" Type="http://schemas.openxmlformats.org/officeDocument/2006/relationships/oleObject" Target="../embeddings/oleObject273.bin"/><Relationship Id="rId10" Type="http://schemas.openxmlformats.org/officeDocument/2006/relationships/image" Target="../media/image259.wmf"/><Relationship Id="rId4" Type="http://schemas.openxmlformats.org/officeDocument/2006/relationships/image" Target="../media/image256.wmf"/><Relationship Id="rId9" Type="http://schemas.openxmlformats.org/officeDocument/2006/relationships/oleObject" Target="../embeddings/oleObject275.bin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61.wmf"/><Relationship Id="rId5" Type="http://schemas.openxmlformats.org/officeDocument/2006/relationships/oleObject" Target="../embeddings/oleObject277.bin"/><Relationship Id="rId4" Type="http://schemas.openxmlformats.org/officeDocument/2006/relationships/image" Target="../media/image260.w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oleObject" Target="../embeddings/oleObject278.bin"/><Relationship Id="rId7" Type="http://schemas.openxmlformats.org/officeDocument/2006/relationships/oleObject" Target="../embeddings/oleObject28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279.bin"/><Relationship Id="rId4" Type="http://schemas.openxmlformats.org/officeDocument/2006/relationships/image" Target="../media/image262.w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250.wmf"/><Relationship Id="rId4" Type="http://schemas.openxmlformats.org/officeDocument/2006/relationships/oleObject" Target="../embeddings/oleObject281.bin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8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.wmf"/><Relationship Id="rId20" Type="http://schemas.openxmlformats.org/officeDocument/2006/relationships/image" Target="../media/image28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23.wmf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20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25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27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40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25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2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5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47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66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73.bin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5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80.bin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7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66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62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8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91.bin"/><Relationship Id="rId18" Type="http://schemas.openxmlformats.org/officeDocument/2006/relationships/image" Target="../media/image74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71.wmf"/><Relationship Id="rId17" Type="http://schemas.openxmlformats.org/officeDocument/2006/relationships/oleObject" Target="../embeddings/oleObject9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w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10" Type="http://schemas.openxmlformats.org/officeDocument/2006/relationships/image" Target="../media/image63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7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82.wmf"/><Relationship Id="rId3" Type="http://schemas.openxmlformats.org/officeDocument/2006/relationships/oleObject" Target="../embeddings/oleObject94.bin"/><Relationship Id="rId21" Type="http://schemas.openxmlformats.org/officeDocument/2006/relationships/oleObject" Target="../embeddings/oleObject103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10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wmf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98.bin"/><Relationship Id="rId24" Type="http://schemas.openxmlformats.org/officeDocument/2006/relationships/image" Target="../media/image85.wmf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23" Type="http://schemas.openxmlformats.org/officeDocument/2006/relationships/oleObject" Target="../embeddings/oleObject104.bin"/><Relationship Id="rId10" Type="http://schemas.openxmlformats.org/officeDocument/2006/relationships/image" Target="../media/image78.wmf"/><Relationship Id="rId19" Type="http://schemas.openxmlformats.org/officeDocument/2006/relationships/oleObject" Target="../embeddings/oleObject102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80.wmf"/><Relationship Id="rId22" Type="http://schemas.openxmlformats.org/officeDocument/2006/relationships/image" Target="../media/image84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110.bin"/><Relationship Id="rId18" Type="http://schemas.openxmlformats.org/officeDocument/2006/relationships/image" Target="../media/image93.w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90.wmf"/><Relationship Id="rId17" Type="http://schemas.openxmlformats.org/officeDocument/2006/relationships/oleObject" Target="../embeddings/oleObject1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1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9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9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68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96.png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122.bin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63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121.bin"/><Relationship Id="rId1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98.png"/><Relationship Id="rId4" Type="http://schemas.openxmlformats.org/officeDocument/2006/relationships/image" Target="../media/image97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10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00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0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129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136.bin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7.w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5" Type="http://schemas.openxmlformats.org/officeDocument/2006/relationships/oleObject" Target="../embeddings/oleObject137.bin"/><Relationship Id="rId10" Type="http://schemas.openxmlformats.org/officeDocument/2006/relationships/image" Target="../media/image114.wmf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134.bin"/><Relationship Id="rId14" Type="http://schemas.openxmlformats.org/officeDocument/2006/relationships/image" Target="../media/image116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9.w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0" Type="http://schemas.openxmlformats.org/officeDocument/2006/relationships/image" Target="../media/image121.wmf"/><Relationship Id="rId4" Type="http://schemas.openxmlformats.org/officeDocument/2006/relationships/image" Target="../media/image118.wmf"/><Relationship Id="rId9" Type="http://schemas.openxmlformats.org/officeDocument/2006/relationships/oleObject" Target="../embeddings/oleObject141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12" Type="http://schemas.openxmlformats.org/officeDocument/2006/relationships/image" Target="../media/image1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47.bin"/><Relationship Id="rId5" Type="http://schemas.openxmlformats.org/officeDocument/2006/relationships/oleObject" Target="../embeddings/oleObject144.bin"/><Relationship Id="rId10" Type="http://schemas.openxmlformats.org/officeDocument/2006/relationships/image" Target="../media/image125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146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148.bin"/><Relationship Id="rId7" Type="http://schemas.openxmlformats.org/officeDocument/2006/relationships/oleObject" Target="../embeddings/oleObject1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27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31.wmf"/><Relationship Id="rId11" Type="http://schemas.openxmlformats.org/officeDocument/2006/relationships/image" Target="../media/image134.e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154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7" Type="http://schemas.openxmlformats.org/officeDocument/2006/relationships/image" Target="../media/image1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56.bin"/><Relationship Id="rId5" Type="http://schemas.openxmlformats.org/officeDocument/2006/relationships/image" Target="../media/image137.emf"/><Relationship Id="rId4" Type="http://schemas.openxmlformats.org/officeDocument/2006/relationships/image" Target="../media/image13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7" Type="http://schemas.openxmlformats.org/officeDocument/2006/relationships/image" Target="../media/image1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58.bin"/><Relationship Id="rId5" Type="http://schemas.openxmlformats.org/officeDocument/2006/relationships/image" Target="../media/image140.emf"/><Relationship Id="rId4" Type="http://schemas.openxmlformats.org/officeDocument/2006/relationships/image" Target="../media/image138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oleObject" Target="../embeddings/oleObject164.bin"/><Relationship Id="rId18" Type="http://schemas.openxmlformats.org/officeDocument/2006/relationships/image" Target="../media/image148.wmf"/><Relationship Id="rId26" Type="http://schemas.openxmlformats.org/officeDocument/2006/relationships/image" Target="../media/image152.wmf"/><Relationship Id="rId3" Type="http://schemas.openxmlformats.org/officeDocument/2006/relationships/oleObject" Target="../embeddings/oleObject159.bin"/><Relationship Id="rId21" Type="http://schemas.openxmlformats.org/officeDocument/2006/relationships/oleObject" Target="../embeddings/oleObject168.bin"/><Relationship Id="rId7" Type="http://schemas.openxmlformats.org/officeDocument/2006/relationships/oleObject" Target="../embeddings/oleObject161.bin"/><Relationship Id="rId12" Type="http://schemas.openxmlformats.org/officeDocument/2006/relationships/image" Target="../media/image145.wmf"/><Relationship Id="rId17" Type="http://schemas.openxmlformats.org/officeDocument/2006/relationships/oleObject" Target="../embeddings/oleObject166.bin"/><Relationship Id="rId25" Type="http://schemas.openxmlformats.org/officeDocument/2006/relationships/oleObject" Target="../embeddings/oleObject17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7.wmf"/><Relationship Id="rId20" Type="http://schemas.openxmlformats.org/officeDocument/2006/relationships/image" Target="../media/image149.w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163.bin"/><Relationship Id="rId24" Type="http://schemas.openxmlformats.org/officeDocument/2006/relationships/image" Target="../media/image151.wmf"/><Relationship Id="rId5" Type="http://schemas.openxmlformats.org/officeDocument/2006/relationships/oleObject" Target="../embeddings/oleObject160.bin"/><Relationship Id="rId15" Type="http://schemas.openxmlformats.org/officeDocument/2006/relationships/oleObject" Target="../embeddings/oleObject165.bin"/><Relationship Id="rId23" Type="http://schemas.openxmlformats.org/officeDocument/2006/relationships/oleObject" Target="../embeddings/oleObject169.bin"/><Relationship Id="rId28" Type="http://schemas.openxmlformats.org/officeDocument/2006/relationships/image" Target="../media/image153.wmf"/><Relationship Id="rId10" Type="http://schemas.openxmlformats.org/officeDocument/2006/relationships/image" Target="../media/image144.wmf"/><Relationship Id="rId19" Type="http://schemas.openxmlformats.org/officeDocument/2006/relationships/oleObject" Target="../embeddings/oleObject167.bin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162.bin"/><Relationship Id="rId14" Type="http://schemas.openxmlformats.org/officeDocument/2006/relationships/image" Target="../media/image146.wmf"/><Relationship Id="rId22" Type="http://schemas.openxmlformats.org/officeDocument/2006/relationships/image" Target="../media/image150.wmf"/><Relationship Id="rId27" Type="http://schemas.openxmlformats.org/officeDocument/2006/relationships/oleObject" Target="../embeddings/oleObject171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13" Type="http://schemas.openxmlformats.org/officeDocument/2006/relationships/oleObject" Target="../embeddings/oleObject177.bin"/><Relationship Id="rId18" Type="http://schemas.openxmlformats.org/officeDocument/2006/relationships/image" Target="../media/image161.w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58.wmf"/><Relationship Id="rId17" Type="http://schemas.openxmlformats.org/officeDocument/2006/relationships/oleObject" Target="../embeddings/oleObject17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0.wmf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55.wmf"/><Relationship Id="rId11" Type="http://schemas.openxmlformats.org/officeDocument/2006/relationships/oleObject" Target="../embeddings/oleObject176.bin"/><Relationship Id="rId5" Type="http://schemas.openxmlformats.org/officeDocument/2006/relationships/oleObject" Target="../embeddings/oleObject173.bin"/><Relationship Id="rId15" Type="http://schemas.openxmlformats.org/officeDocument/2006/relationships/oleObject" Target="../embeddings/oleObject178.bin"/><Relationship Id="rId10" Type="http://schemas.openxmlformats.org/officeDocument/2006/relationships/image" Target="../media/image157.wmf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159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180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168.png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85.bin"/><Relationship Id="rId5" Type="http://schemas.openxmlformats.org/officeDocument/2006/relationships/oleObject" Target="../embeddings/oleObject182.bin"/><Relationship Id="rId15" Type="http://schemas.openxmlformats.org/officeDocument/2006/relationships/image" Target="../media/image170.png"/><Relationship Id="rId10" Type="http://schemas.openxmlformats.org/officeDocument/2006/relationships/image" Target="../media/image32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84.bin"/><Relationship Id="rId14" Type="http://schemas.openxmlformats.org/officeDocument/2006/relationships/image" Target="../media/image1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66.emf"/><Relationship Id="rId4" Type="http://schemas.openxmlformats.org/officeDocument/2006/relationships/oleObject" Target="../embeddings/oleObject186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168.wmf"/><Relationship Id="rId9" Type="http://schemas.openxmlformats.org/officeDocument/2006/relationships/image" Target="../media/image1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13" Type="http://schemas.openxmlformats.org/officeDocument/2006/relationships/image" Target="../media/image176.wmf"/><Relationship Id="rId18" Type="http://schemas.openxmlformats.org/officeDocument/2006/relationships/oleObject" Target="../embeddings/oleObject197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3.wmf"/><Relationship Id="rId12" Type="http://schemas.openxmlformats.org/officeDocument/2006/relationships/oleObject" Target="../embeddings/oleObject194.bin"/><Relationship Id="rId17" Type="http://schemas.openxmlformats.org/officeDocument/2006/relationships/image" Target="../media/image17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6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91.bin"/><Relationship Id="rId11" Type="http://schemas.openxmlformats.org/officeDocument/2006/relationships/image" Target="../media/image175.wmf"/><Relationship Id="rId5" Type="http://schemas.openxmlformats.org/officeDocument/2006/relationships/image" Target="../media/image172.wmf"/><Relationship Id="rId15" Type="http://schemas.openxmlformats.org/officeDocument/2006/relationships/image" Target="../media/image177.wmf"/><Relationship Id="rId10" Type="http://schemas.openxmlformats.org/officeDocument/2006/relationships/oleObject" Target="../embeddings/oleObject193.bin"/><Relationship Id="rId19" Type="http://schemas.openxmlformats.org/officeDocument/2006/relationships/image" Target="../media/image179.wmf"/><Relationship Id="rId4" Type="http://schemas.openxmlformats.org/officeDocument/2006/relationships/oleObject" Target="../embeddings/oleObject190.bin"/><Relationship Id="rId9" Type="http://schemas.openxmlformats.org/officeDocument/2006/relationships/image" Target="../media/image174.wmf"/><Relationship Id="rId14" Type="http://schemas.openxmlformats.org/officeDocument/2006/relationships/oleObject" Target="../embeddings/oleObject195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13" Type="http://schemas.openxmlformats.org/officeDocument/2006/relationships/oleObject" Target="../embeddings/oleObject203.bin"/><Relationship Id="rId18" Type="http://schemas.openxmlformats.org/officeDocument/2006/relationships/image" Target="../media/image187.wmf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184.wmf"/><Relationship Id="rId17" Type="http://schemas.openxmlformats.org/officeDocument/2006/relationships/oleObject" Target="../embeddings/oleObject20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6.w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81.wmf"/><Relationship Id="rId11" Type="http://schemas.openxmlformats.org/officeDocument/2006/relationships/oleObject" Target="../embeddings/oleObject202.bin"/><Relationship Id="rId5" Type="http://schemas.openxmlformats.org/officeDocument/2006/relationships/oleObject" Target="../embeddings/oleObject199.bin"/><Relationship Id="rId15" Type="http://schemas.openxmlformats.org/officeDocument/2006/relationships/oleObject" Target="../embeddings/oleObject204.bin"/><Relationship Id="rId10" Type="http://schemas.openxmlformats.org/officeDocument/2006/relationships/image" Target="../media/image183.wmf"/><Relationship Id="rId19" Type="http://schemas.openxmlformats.org/officeDocument/2006/relationships/image" Target="../media/image190.png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201.bin"/><Relationship Id="rId14" Type="http://schemas.openxmlformats.org/officeDocument/2006/relationships/image" Target="../media/image18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6.bin"/><Relationship Id="rId7" Type="http://schemas.openxmlformats.org/officeDocument/2006/relationships/image" Target="../media/image17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207.bin"/><Relationship Id="rId4" Type="http://schemas.openxmlformats.org/officeDocument/2006/relationships/image" Target="../media/image188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208.bin"/><Relationship Id="rId4" Type="http://schemas.openxmlformats.org/officeDocument/2006/relationships/image" Target="../media/image192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1.bin"/><Relationship Id="rId13" Type="http://schemas.openxmlformats.org/officeDocument/2006/relationships/image" Target="../media/image196.wmf"/><Relationship Id="rId3" Type="http://schemas.openxmlformats.org/officeDocument/2006/relationships/oleObject" Target="../embeddings/oleObject209.bin"/><Relationship Id="rId7" Type="http://schemas.openxmlformats.org/officeDocument/2006/relationships/image" Target="../media/image193.wmf"/><Relationship Id="rId12" Type="http://schemas.openxmlformats.org/officeDocument/2006/relationships/oleObject" Target="../embeddings/oleObject213.bin"/><Relationship Id="rId17" Type="http://schemas.openxmlformats.org/officeDocument/2006/relationships/image" Target="../media/image19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5.bin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210.bin"/><Relationship Id="rId11" Type="http://schemas.openxmlformats.org/officeDocument/2006/relationships/image" Target="../media/image195.wmf"/><Relationship Id="rId5" Type="http://schemas.openxmlformats.org/officeDocument/2006/relationships/image" Target="../media/image191.emf"/><Relationship Id="rId15" Type="http://schemas.openxmlformats.org/officeDocument/2006/relationships/image" Target="../media/image197.wmf"/><Relationship Id="rId10" Type="http://schemas.openxmlformats.org/officeDocument/2006/relationships/oleObject" Target="../embeddings/oleObject212.bin"/><Relationship Id="rId4" Type="http://schemas.openxmlformats.org/officeDocument/2006/relationships/image" Target="../media/image190.wmf"/><Relationship Id="rId9" Type="http://schemas.openxmlformats.org/officeDocument/2006/relationships/image" Target="../media/image194.wmf"/><Relationship Id="rId14" Type="http://schemas.openxmlformats.org/officeDocument/2006/relationships/oleObject" Target="../embeddings/oleObject214.bin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13" Type="http://schemas.openxmlformats.org/officeDocument/2006/relationships/oleObject" Target="../embeddings/oleObject221.bin"/><Relationship Id="rId18" Type="http://schemas.openxmlformats.org/officeDocument/2006/relationships/image" Target="../media/image206.wmf"/><Relationship Id="rId3" Type="http://schemas.openxmlformats.org/officeDocument/2006/relationships/oleObject" Target="../embeddings/oleObject216.bin"/><Relationship Id="rId21" Type="http://schemas.openxmlformats.org/officeDocument/2006/relationships/oleObject" Target="../embeddings/oleObject225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203.wmf"/><Relationship Id="rId17" Type="http://schemas.openxmlformats.org/officeDocument/2006/relationships/oleObject" Target="../embeddings/oleObject2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5.wmf"/><Relationship Id="rId20" Type="http://schemas.openxmlformats.org/officeDocument/2006/relationships/image" Target="../media/image207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220.bin"/><Relationship Id="rId24" Type="http://schemas.openxmlformats.org/officeDocument/2006/relationships/image" Target="../media/image209.wmf"/><Relationship Id="rId5" Type="http://schemas.openxmlformats.org/officeDocument/2006/relationships/oleObject" Target="../embeddings/oleObject217.bin"/><Relationship Id="rId15" Type="http://schemas.openxmlformats.org/officeDocument/2006/relationships/oleObject" Target="../embeddings/oleObject222.bin"/><Relationship Id="rId23" Type="http://schemas.openxmlformats.org/officeDocument/2006/relationships/oleObject" Target="../embeddings/oleObject226.bin"/><Relationship Id="rId10" Type="http://schemas.openxmlformats.org/officeDocument/2006/relationships/image" Target="../media/image202.wmf"/><Relationship Id="rId19" Type="http://schemas.openxmlformats.org/officeDocument/2006/relationships/oleObject" Target="../embeddings/oleObject224.bin"/><Relationship Id="rId4" Type="http://schemas.openxmlformats.org/officeDocument/2006/relationships/image" Target="../media/image199.w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204.wmf"/><Relationship Id="rId22" Type="http://schemas.openxmlformats.org/officeDocument/2006/relationships/image" Target="../media/image208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11.wmf"/><Relationship Id="rId5" Type="http://schemas.openxmlformats.org/officeDocument/2006/relationships/oleObject" Target="../embeddings/oleObject228.bin"/><Relationship Id="rId4" Type="http://schemas.openxmlformats.org/officeDocument/2006/relationships/image" Target="../media/image210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wmf"/><Relationship Id="rId13" Type="http://schemas.openxmlformats.org/officeDocument/2006/relationships/oleObject" Target="../embeddings/oleObject234.bin"/><Relationship Id="rId18" Type="http://schemas.openxmlformats.org/officeDocument/2006/relationships/image" Target="../media/image219.wmf"/><Relationship Id="rId3" Type="http://schemas.openxmlformats.org/officeDocument/2006/relationships/oleObject" Target="../embeddings/oleObject229.bin"/><Relationship Id="rId7" Type="http://schemas.openxmlformats.org/officeDocument/2006/relationships/oleObject" Target="../embeddings/oleObject231.bin"/><Relationship Id="rId12" Type="http://schemas.openxmlformats.org/officeDocument/2006/relationships/image" Target="../media/image216.wmf"/><Relationship Id="rId17" Type="http://schemas.openxmlformats.org/officeDocument/2006/relationships/oleObject" Target="../embeddings/oleObject2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8.wmf"/><Relationship Id="rId20" Type="http://schemas.openxmlformats.org/officeDocument/2006/relationships/image" Target="../media/image220.wmf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13.wmf"/><Relationship Id="rId11" Type="http://schemas.openxmlformats.org/officeDocument/2006/relationships/oleObject" Target="../embeddings/oleObject233.bin"/><Relationship Id="rId5" Type="http://schemas.openxmlformats.org/officeDocument/2006/relationships/oleObject" Target="../embeddings/oleObject230.bin"/><Relationship Id="rId15" Type="http://schemas.openxmlformats.org/officeDocument/2006/relationships/oleObject" Target="../embeddings/oleObject235.bin"/><Relationship Id="rId10" Type="http://schemas.openxmlformats.org/officeDocument/2006/relationships/image" Target="../media/image215.wmf"/><Relationship Id="rId19" Type="http://schemas.openxmlformats.org/officeDocument/2006/relationships/oleObject" Target="../embeddings/oleObject237.bin"/><Relationship Id="rId4" Type="http://schemas.openxmlformats.org/officeDocument/2006/relationships/image" Target="../media/image212.wmf"/><Relationship Id="rId9" Type="http://schemas.openxmlformats.org/officeDocument/2006/relationships/oleObject" Target="../embeddings/oleObject232.bin"/><Relationship Id="rId14" Type="http://schemas.openxmlformats.org/officeDocument/2006/relationships/image" Target="../media/image217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wmf"/><Relationship Id="rId13" Type="http://schemas.openxmlformats.org/officeDocument/2006/relationships/oleObject" Target="../embeddings/oleObject243.bin"/><Relationship Id="rId18" Type="http://schemas.openxmlformats.org/officeDocument/2006/relationships/oleObject" Target="../embeddings/oleObject246.bin"/><Relationship Id="rId3" Type="http://schemas.openxmlformats.org/officeDocument/2006/relationships/oleObject" Target="../embeddings/oleObject238.bin"/><Relationship Id="rId21" Type="http://schemas.openxmlformats.org/officeDocument/2006/relationships/image" Target="../media/image227.wmf"/><Relationship Id="rId7" Type="http://schemas.openxmlformats.org/officeDocument/2006/relationships/oleObject" Target="../embeddings/oleObject240.bin"/><Relationship Id="rId12" Type="http://schemas.openxmlformats.org/officeDocument/2006/relationships/image" Target="../media/image223.wmf"/><Relationship Id="rId17" Type="http://schemas.openxmlformats.org/officeDocument/2006/relationships/image" Target="../media/image22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5.bin"/><Relationship Id="rId20" Type="http://schemas.openxmlformats.org/officeDocument/2006/relationships/oleObject" Target="../embeddings/oleObject247.bin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22.wmf"/><Relationship Id="rId11" Type="http://schemas.openxmlformats.org/officeDocument/2006/relationships/oleObject" Target="../embeddings/oleObject242.bin"/><Relationship Id="rId24" Type="http://schemas.openxmlformats.org/officeDocument/2006/relationships/oleObject" Target="../embeddings/oleObject249.bin"/><Relationship Id="rId5" Type="http://schemas.openxmlformats.org/officeDocument/2006/relationships/oleObject" Target="../embeddings/oleObject239.bin"/><Relationship Id="rId15" Type="http://schemas.openxmlformats.org/officeDocument/2006/relationships/oleObject" Target="../embeddings/oleObject244.bin"/><Relationship Id="rId23" Type="http://schemas.openxmlformats.org/officeDocument/2006/relationships/image" Target="../media/image228.wmf"/><Relationship Id="rId10" Type="http://schemas.openxmlformats.org/officeDocument/2006/relationships/image" Target="../media/image186.wmf"/><Relationship Id="rId19" Type="http://schemas.openxmlformats.org/officeDocument/2006/relationships/image" Target="../media/image226.wmf"/><Relationship Id="rId4" Type="http://schemas.openxmlformats.org/officeDocument/2006/relationships/image" Target="../media/image221.wmf"/><Relationship Id="rId9" Type="http://schemas.openxmlformats.org/officeDocument/2006/relationships/oleObject" Target="../embeddings/oleObject241.bin"/><Relationship Id="rId14" Type="http://schemas.openxmlformats.org/officeDocument/2006/relationships/image" Target="../media/image224.wmf"/><Relationship Id="rId22" Type="http://schemas.openxmlformats.org/officeDocument/2006/relationships/oleObject" Target="../embeddings/oleObject248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3.bin"/><Relationship Id="rId13" Type="http://schemas.openxmlformats.org/officeDocument/2006/relationships/image" Target="../media/image233.wmf"/><Relationship Id="rId3" Type="http://schemas.openxmlformats.org/officeDocument/2006/relationships/oleObject" Target="../embeddings/oleObject250.bin"/><Relationship Id="rId7" Type="http://schemas.openxmlformats.org/officeDocument/2006/relationships/oleObject" Target="../embeddings/oleObject252.bin"/><Relationship Id="rId12" Type="http://schemas.openxmlformats.org/officeDocument/2006/relationships/oleObject" Target="../embeddings/oleObject255.bin"/><Relationship Id="rId17" Type="http://schemas.openxmlformats.org/officeDocument/2006/relationships/image" Target="../media/image23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7.bin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30.wmf"/><Relationship Id="rId11" Type="http://schemas.openxmlformats.org/officeDocument/2006/relationships/image" Target="../media/image232.wmf"/><Relationship Id="rId5" Type="http://schemas.openxmlformats.org/officeDocument/2006/relationships/oleObject" Target="../embeddings/oleObject251.bin"/><Relationship Id="rId15" Type="http://schemas.openxmlformats.org/officeDocument/2006/relationships/image" Target="../media/image234.wmf"/><Relationship Id="rId10" Type="http://schemas.openxmlformats.org/officeDocument/2006/relationships/oleObject" Target="../embeddings/oleObject254.bin"/><Relationship Id="rId4" Type="http://schemas.openxmlformats.org/officeDocument/2006/relationships/image" Target="../media/image229.wmf"/><Relationship Id="rId9" Type="http://schemas.openxmlformats.org/officeDocument/2006/relationships/image" Target="../media/image231.wmf"/><Relationship Id="rId14" Type="http://schemas.openxmlformats.org/officeDocument/2006/relationships/oleObject" Target="../embeddings/oleObject256.bin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wmf"/><Relationship Id="rId13" Type="http://schemas.openxmlformats.org/officeDocument/2006/relationships/image" Target="../media/image192.emf"/><Relationship Id="rId3" Type="http://schemas.openxmlformats.org/officeDocument/2006/relationships/oleObject" Target="../embeddings/oleObject258.bin"/><Relationship Id="rId7" Type="http://schemas.openxmlformats.org/officeDocument/2006/relationships/oleObject" Target="../embeddings/oleObject260.bin"/><Relationship Id="rId12" Type="http://schemas.openxmlformats.org/officeDocument/2006/relationships/image" Target="../media/image2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37.wmf"/><Relationship Id="rId11" Type="http://schemas.openxmlformats.org/officeDocument/2006/relationships/oleObject" Target="../embeddings/oleObject262.bin"/><Relationship Id="rId5" Type="http://schemas.openxmlformats.org/officeDocument/2006/relationships/oleObject" Target="../embeddings/oleObject259.bin"/><Relationship Id="rId10" Type="http://schemas.openxmlformats.org/officeDocument/2006/relationships/image" Target="../media/image239.wmf"/><Relationship Id="rId4" Type="http://schemas.openxmlformats.org/officeDocument/2006/relationships/image" Target="../media/image236.wmf"/><Relationship Id="rId9" Type="http://schemas.openxmlformats.org/officeDocument/2006/relationships/oleObject" Target="../embeddings/oleObject261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242.emf"/><Relationship Id="rId4" Type="http://schemas.openxmlformats.org/officeDocument/2006/relationships/image" Target="../media/image241.w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14339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10600" dirty="0" smtClean="0"/>
              <a:t>模式识别</a:t>
            </a:r>
          </a:p>
        </p:txBody>
      </p:sp>
      <p:sp>
        <p:nvSpPr>
          <p:cNvPr id="14340" name="矩形 1"/>
          <p:cNvSpPr>
            <a:spLocks noChangeArrowheads="1"/>
          </p:cNvSpPr>
          <p:nvPr/>
        </p:nvSpPr>
        <p:spPr bwMode="auto">
          <a:xfrm>
            <a:off x="8780463" y="6334125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 dirty="0">
              <a:latin typeface="Tahoma" pitchFamily="34" charset="0"/>
            </a:endParaRPr>
          </a:p>
        </p:txBody>
      </p:sp>
      <p:sp>
        <p:nvSpPr>
          <p:cNvPr id="18438" name="矩形 1"/>
          <p:cNvSpPr>
            <a:spLocks noChangeArrowheads="1"/>
          </p:cNvSpPr>
          <p:nvPr/>
        </p:nvSpPr>
        <p:spPr bwMode="auto">
          <a:xfrm>
            <a:off x="8628855" y="633412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FC6A188-9118-4EAF-9756-1DDDEAC2C31D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2800" dirty="0"/>
          </a:p>
        </p:txBody>
      </p:sp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研究</a:t>
            </a:r>
            <a:r>
              <a:rPr lang="zh-CN" altLang="en-US" dirty="0"/>
              <a:t>对象及相关</a:t>
            </a:r>
            <a:r>
              <a:rPr lang="zh-CN" altLang="en-US" dirty="0" smtClean="0"/>
              <a:t>概率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5" y="2060848"/>
            <a:ext cx="7814839" cy="4241087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107504" y="3789040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031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 dirty="0">
              <a:latin typeface="Tahoma" pitchFamily="34" charset="0"/>
            </a:endParaRPr>
          </a:p>
        </p:txBody>
      </p:sp>
      <p:sp>
        <p:nvSpPr>
          <p:cNvPr id="18438" name="矩形 1"/>
          <p:cNvSpPr>
            <a:spLocks noChangeArrowheads="1"/>
          </p:cNvSpPr>
          <p:nvPr/>
        </p:nvSpPr>
        <p:spPr bwMode="auto">
          <a:xfrm>
            <a:off x="8521364" y="633412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FC6A188-9118-4EAF-9756-1DDDEAC2C31D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100</a:t>
            </a:fld>
            <a:endParaRPr lang="en-US" altLang="zh-CN" sz="2800" dirty="0"/>
          </a:p>
        </p:txBody>
      </p:sp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概率密度函数的参数估计</a:t>
            </a:r>
            <a:endParaRPr lang="zh-CN" altLang="en-US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5" y="2060848"/>
            <a:ext cx="7814839" cy="4241087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5580112" y="3898582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 smtClean="0"/>
              <a:t>4.5 </a:t>
            </a:r>
            <a:r>
              <a:rPr lang="zh-CN" altLang="en-US" dirty="0" smtClean="0"/>
              <a:t>概率密度函数的参数估计</a:t>
            </a: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38917" name="矩形 1"/>
          <p:cNvSpPr>
            <a:spLocks noChangeArrowheads="1"/>
          </p:cNvSpPr>
          <p:nvPr/>
        </p:nvSpPr>
        <p:spPr bwMode="auto">
          <a:xfrm>
            <a:off x="8388424" y="6309014"/>
            <a:ext cx="7657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628800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 </a:t>
            </a:r>
            <a:r>
              <a:rPr lang="zh-CN" altLang="en-US" sz="2400" dirty="0" smtClean="0"/>
              <a:t>小节知识导图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72" y="2090465"/>
            <a:ext cx="5624732" cy="42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83568" y="1988841"/>
                <a:ext cx="7721600" cy="396044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概率密度函数估计是指什么？</a:t>
                </a:r>
                <a:endParaRPr lang="en-US" altLang="zh-CN" sz="2000" dirty="0" smtClean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这里是要估计类条件概率密度函数</a:t>
                </a:r>
                <a:r>
                  <a:rPr lang="en-US" altLang="zh-CN" sz="2000" i="1" dirty="0" smtClean="0"/>
                  <a:t>P(X|</a:t>
                </a:r>
                <a:r>
                  <a:rPr lang="el-GR" altLang="zh-CN" sz="2000" i="1" dirty="0" smtClean="0"/>
                  <a:t>ω</a:t>
                </a:r>
                <a:r>
                  <a:rPr lang="en-US" altLang="zh-CN" sz="2000" i="1" baseline="-25000" dirty="0" err="1" smtClean="0"/>
                  <a:t>i</a:t>
                </a:r>
                <a:r>
                  <a:rPr lang="en-US" altLang="zh-CN" sz="2000" i="1" dirty="0" smtClean="0"/>
                  <a:t>)</a:t>
                </a:r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为什么要估计概率密度函数？</a:t>
                </a:r>
                <a:endParaRPr lang="en-US" altLang="zh-CN" sz="2000" dirty="0" smtClean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贝叶斯分类器</a:t>
                </a:r>
                <a:r>
                  <a:rPr lang="zh-CN" altLang="en-US" sz="2000" dirty="0" smtClean="0"/>
                  <a:t>中需要计算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𝑃</m:t>
                        </m:r>
                        <m:r>
                          <a:rPr lang="en-US" altLang="zh-CN" sz="2000" i="1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/>
                          </a:rPr>
                          <m:t>X</m:t>
                        </m:r>
                        <m:r>
                          <a:rPr lang="en-US" altLang="zh-CN" sz="20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𝑃</m:t>
                        </m:r>
                        <m:r>
                          <a:rPr lang="en-US" altLang="zh-CN" sz="20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|</m:t>
                            </m:r>
                            <m:r>
                              <a:rPr lang="zh-CN" altLang="en-US" sz="20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000" dirty="0" smtClean="0"/>
                  <a:t>，才能进行判决。</a:t>
                </a:r>
                <a:endParaRPr lang="en-US" altLang="zh-CN" sz="2000" dirty="0" smtClean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参数估计的问题描述（要干什么事？）</a:t>
                </a:r>
                <a:endParaRPr lang="zh-CN" altLang="en-US" sz="20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dirty="0" smtClean="0"/>
                  <a:t>已</a:t>
                </a:r>
                <a:r>
                  <a:rPr lang="zh-CN" altLang="en-US" sz="2000" dirty="0"/>
                  <a:t>有</a:t>
                </a:r>
                <a:r>
                  <a:rPr lang="en-US" altLang="zh-CN" sz="2000" dirty="0"/>
                  <a:t>c</a:t>
                </a:r>
                <a:r>
                  <a:rPr lang="zh-CN" altLang="en-US" sz="2000" dirty="0"/>
                  <a:t>个类别的训练样本集合</a:t>
                </a:r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1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2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…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c</a:t>
                </a:r>
                <a:r>
                  <a:rPr lang="zh-CN" altLang="en-US" sz="2000" dirty="0"/>
                  <a:t>，求取每个类别的类条件概率</a:t>
                </a:r>
                <a:r>
                  <a:rPr lang="zh-CN" altLang="en-US" sz="2000" dirty="0" smtClean="0"/>
                  <a:t>密度              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83568" y="1988841"/>
                <a:ext cx="7721600" cy="3960440"/>
              </a:xfrm>
              <a:blipFill rotWithShape="1">
                <a:blip r:embed="rId3"/>
                <a:stretch>
                  <a:fillRect l="-631" r="-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74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12270498"/>
              </p:ext>
            </p:extLst>
          </p:nvPr>
        </p:nvGraphicFramePr>
        <p:xfrm>
          <a:off x="3563888" y="5445224"/>
          <a:ext cx="864096" cy="364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09" name="Equation" r:id="rId4" imgW="1638000" imgH="736560" progId="Equation.DSMT4">
                  <p:embed/>
                </p:oleObj>
              </mc:Choice>
              <mc:Fallback>
                <p:oleObj name="Equation" r:id="rId4" imgW="163800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5445224"/>
                        <a:ext cx="864096" cy="364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 smtClean="0"/>
              <a:t>4.5 </a:t>
            </a:r>
            <a:r>
              <a:rPr lang="zh-CN" altLang="en-US" dirty="0" smtClean="0"/>
              <a:t>概率密度函数的参数估计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16288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基本概念</a:t>
            </a:r>
            <a:endParaRPr lang="zh-CN" altLang="en-US" sz="2400" dirty="0"/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8316416" y="6309014"/>
            <a:ext cx="8377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102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7157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031" y="2276872"/>
            <a:ext cx="8066087" cy="20882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参数估计方法</a:t>
            </a:r>
            <a:r>
              <a:rPr lang="zh-CN" altLang="en-US" sz="2000" dirty="0" smtClean="0"/>
              <a:t>：假设</a:t>
            </a:r>
            <a:r>
              <a:rPr lang="zh-CN" altLang="en-US" sz="2000" dirty="0"/>
              <a:t>每一个类别的概率密度函数的形式已知，而具体的参数</a:t>
            </a:r>
            <a:r>
              <a:rPr lang="zh-CN" altLang="en-US" sz="2000" dirty="0" smtClean="0"/>
              <a:t>未知。</a:t>
            </a:r>
            <a:endParaRPr lang="zh-CN" altLang="en-US" sz="2000" dirty="0"/>
          </a:p>
          <a:p>
            <a:pPr lvl="1"/>
            <a:r>
              <a:rPr lang="zh-CN" altLang="en-US" sz="2000" dirty="0"/>
              <a:t>最大似然估计</a:t>
            </a:r>
            <a:r>
              <a:rPr lang="en-US" altLang="zh-CN" sz="2000" dirty="0"/>
              <a:t>(MLE, </a:t>
            </a:r>
            <a:r>
              <a:rPr lang="en-US" altLang="zh-CN" sz="2000" dirty="0">
                <a:latin typeface="Times New Roman" panose="02020603050405020304" pitchFamily="18" charset="0"/>
              </a:rPr>
              <a:t>Maximum Likelihood Estimation)</a:t>
            </a:r>
            <a:r>
              <a:rPr lang="zh-CN" altLang="en-US" sz="2000" dirty="0">
                <a:latin typeface="Times New Roman" panose="02020603050405020304" pitchFamily="18" charset="0"/>
              </a:rPr>
              <a:t>；</a:t>
            </a:r>
          </a:p>
          <a:p>
            <a:pPr lvl="1"/>
            <a:r>
              <a:rPr lang="zh-CN" altLang="en-US" sz="2000" dirty="0"/>
              <a:t>贝叶斯估计</a:t>
            </a:r>
            <a:r>
              <a:rPr lang="en-US" altLang="zh-CN" sz="2000" dirty="0">
                <a:latin typeface="Times New Roman" panose="02020603050405020304" pitchFamily="18" charset="0"/>
              </a:rPr>
              <a:t>(Bayesian Estimation)</a:t>
            </a:r>
            <a:r>
              <a:rPr lang="zh-CN" altLang="en-US" sz="2000" dirty="0">
                <a:latin typeface="Times New Roman" panose="02020603050405020304" pitchFamily="18" charset="0"/>
              </a:rPr>
              <a:t>。</a:t>
            </a:r>
            <a:endParaRPr lang="zh-CN" alt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参数估计</a:t>
            </a:r>
            <a:r>
              <a:rPr lang="zh-CN" altLang="en-US" sz="2000" dirty="0"/>
              <a:t>方法：假设每一个类别的概率密度函数的</a:t>
            </a:r>
            <a:r>
              <a:rPr lang="zh-CN" altLang="en-US" sz="2000" dirty="0" smtClean="0"/>
              <a:t>形式未知，直接估计概率密度函数。</a:t>
            </a:r>
            <a:endParaRPr lang="zh-CN" altLang="en-US" sz="2000" dirty="0"/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基本概念（续）</a:t>
            </a:r>
            <a:endParaRPr lang="zh-CN" altLang="en-US" sz="2400" dirty="0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103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16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405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4.5.1 </a:t>
            </a:r>
            <a:r>
              <a:rPr lang="zh-CN" altLang="en-US" sz="2400" dirty="0" smtClean="0"/>
              <a:t>最大似然估计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基本思路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2276872"/>
            <a:ext cx="6912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基本做法：</a:t>
            </a:r>
            <a:endParaRPr lang="en-US" altLang="zh-CN" sz="2000" dirty="0" smtClean="0"/>
          </a:p>
          <a:p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已知概率密度函数形式，通过</a:t>
            </a:r>
            <a:r>
              <a:rPr lang="en-US" altLang="zh-CN" sz="2000" i="1" dirty="0" smtClean="0"/>
              <a:t>N</a:t>
            </a:r>
            <a:r>
              <a:rPr lang="zh-CN" altLang="en-US" sz="2000" dirty="0" smtClean="0"/>
              <a:t>次抽样值，和梯度为</a:t>
            </a:r>
            <a:r>
              <a:rPr lang="zh-CN" altLang="en-US" sz="2000" dirty="0"/>
              <a:t>零</a:t>
            </a:r>
            <a:r>
              <a:rPr lang="zh-CN" altLang="en-US" sz="2000" dirty="0" smtClean="0"/>
              <a:t>来求极值，并以极值时的参数为参数。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做法原理：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</a:t>
            </a:r>
            <a:r>
              <a:rPr lang="zh-CN" altLang="en-US" sz="2000" dirty="0" smtClean="0"/>
              <a:t>抽取的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个样本的概率密度函数之积应该最大。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问题的数学描述：</a:t>
            </a:r>
            <a:endParaRPr lang="en-US" altLang="zh-CN" sz="2000" dirty="0" smtClean="0"/>
          </a:p>
          <a:p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设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err="1" smtClean="0"/>
              <a:t>i</a:t>
            </a:r>
            <a:r>
              <a:rPr lang="zh-CN" altLang="en-US" sz="2000" dirty="0" smtClean="0"/>
              <a:t>的函数形式为</a:t>
            </a:r>
            <a:r>
              <a:rPr lang="en-US" altLang="zh-CN" sz="2000" i="1" dirty="0" smtClean="0"/>
              <a:t>p(X|</a:t>
            </a:r>
            <a:r>
              <a:rPr lang="el-GR" altLang="zh-CN" sz="2000" i="1" dirty="0" smtClean="0"/>
              <a:t> ω</a:t>
            </a:r>
            <a:r>
              <a:rPr lang="en-US" altLang="zh-CN" sz="2000" i="1" baseline="-25000" dirty="0" err="1" smtClean="0"/>
              <a:t>i</a:t>
            </a:r>
            <a:r>
              <a:rPr lang="en-US" altLang="zh-CN" sz="2000" i="1" dirty="0" smtClean="0"/>
              <a:t>, </a:t>
            </a:r>
            <a:r>
              <a:rPr lang="el-GR" altLang="zh-CN" sz="2000" i="1" dirty="0" smtClean="0"/>
              <a:t>θ</a:t>
            </a:r>
            <a:r>
              <a:rPr lang="en-US" altLang="zh-CN" sz="2000" i="1" baseline="-25000" dirty="0" err="1" smtClean="0"/>
              <a:t>i</a:t>
            </a:r>
            <a:r>
              <a:rPr lang="en-US" altLang="zh-CN" sz="2000" i="1" dirty="0" smtClean="0"/>
              <a:t>)</a:t>
            </a:r>
            <a:r>
              <a:rPr lang="zh-CN" altLang="en-US" sz="2000" dirty="0" smtClean="0"/>
              <a:t>，其中</a:t>
            </a:r>
            <a:r>
              <a:rPr lang="el-GR" altLang="zh-CN" sz="2000" i="1" dirty="0" smtClean="0"/>
              <a:t>θ</a:t>
            </a:r>
            <a:r>
              <a:rPr lang="en-US" altLang="zh-CN" sz="2000" i="1" baseline="-25000" dirty="0" err="1" smtClean="0"/>
              <a:t>i</a:t>
            </a:r>
            <a:r>
              <a:rPr lang="zh-CN" altLang="en-US" sz="2000" dirty="0" smtClean="0"/>
              <a:t>为待定的确定参数，最大似然估计的目的是确定参数</a:t>
            </a:r>
            <a:r>
              <a:rPr lang="el-GR" altLang="zh-CN" sz="2000" i="1" dirty="0" smtClean="0"/>
              <a:t>θ</a:t>
            </a:r>
            <a:r>
              <a:rPr lang="en-US" altLang="zh-CN" sz="2000" i="1" baseline="-25000" dirty="0" err="1" smtClean="0"/>
              <a:t>i</a:t>
            </a:r>
            <a:r>
              <a:rPr lang="en-US" altLang="zh-CN" sz="2000" i="1" baseline="-25000" dirty="0" smtClean="0"/>
              <a:t> 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zh-CN" altLang="en-US" sz="2000" dirty="0"/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104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6933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405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4.5.1 </a:t>
            </a:r>
            <a:r>
              <a:rPr lang="zh-CN" altLang="en-US" sz="2400" dirty="0" smtClean="0"/>
              <a:t>最大似然估计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算法描述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576" y="2276872"/>
                <a:ext cx="6912768" cy="309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第一步：抽样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        </a:t>
                </a:r>
                <a:r>
                  <a:rPr lang="zh-CN" altLang="en-US" sz="2000" dirty="0" smtClean="0"/>
                  <a:t>从</a:t>
                </a:r>
                <a:r>
                  <a:rPr lang="el-GR" altLang="zh-CN" sz="2000" i="1" dirty="0"/>
                  <a:t>ω</a:t>
                </a:r>
                <a:r>
                  <a:rPr lang="en-US" altLang="zh-CN" sz="2000" i="1" baseline="-25000" dirty="0" err="1"/>
                  <a:t>i</a:t>
                </a:r>
                <a:r>
                  <a:rPr lang="zh-CN" altLang="en-US" sz="2000" dirty="0" smtClean="0"/>
                  <a:t>类中独立的抽取</a:t>
                </a:r>
                <a:r>
                  <a:rPr lang="en-US" altLang="zh-CN" sz="2000" i="1" dirty="0" smtClean="0"/>
                  <a:t>N</a:t>
                </a:r>
                <a:r>
                  <a:rPr lang="zh-CN" altLang="en-US" sz="2000" dirty="0" smtClean="0"/>
                  <a:t>个样本：</a:t>
                </a:r>
                <a:r>
                  <a:rPr lang="en-US" altLang="zh-CN" sz="2000" i="1" dirty="0" smtClean="0"/>
                  <a:t>X</a:t>
                </a:r>
                <a:r>
                  <a:rPr lang="en-US" altLang="zh-CN" sz="2000" i="1" baseline="-25000" dirty="0" smtClean="0"/>
                  <a:t>N</a:t>
                </a:r>
                <a:r>
                  <a:rPr lang="en-US" altLang="zh-CN" sz="2000" i="1" dirty="0" smtClean="0"/>
                  <a:t>={X</a:t>
                </a:r>
                <a:r>
                  <a:rPr lang="en-US" altLang="zh-CN" sz="2000" i="1" baseline="-25000" dirty="0" smtClean="0"/>
                  <a:t>1</a:t>
                </a:r>
                <a:r>
                  <a:rPr lang="en-US" altLang="zh-CN" sz="2000" i="1" dirty="0" smtClean="0"/>
                  <a:t>,X</a:t>
                </a:r>
                <a:r>
                  <a:rPr lang="en-US" altLang="zh-CN" sz="2000" i="1" baseline="-25000" dirty="0" smtClean="0"/>
                  <a:t>2</a:t>
                </a:r>
                <a:r>
                  <a:rPr lang="en-US" altLang="zh-CN" sz="2000" i="1" dirty="0" smtClean="0"/>
                  <a:t>,…,X</a:t>
                </a:r>
                <a:r>
                  <a:rPr lang="en-US" altLang="zh-CN" sz="2000" i="1" baseline="-25000" dirty="0" smtClean="0"/>
                  <a:t>N</a:t>
                </a:r>
                <a:r>
                  <a:rPr lang="en-US" altLang="zh-CN" sz="2000" i="1" dirty="0" smtClean="0"/>
                  <a:t>}</a:t>
                </a:r>
                <a:r>
                  <a:rPr lang="zh-CN" altLang="en-US" sz="2000" dirty="0" smtClean="0"/>
                  <a:t>，则这</a:t>
                </a:r>
                <a:r>
                  <a:rPr lang="en-US" altLang="zh-CN" sz="2000" i="1" dirty="0"/>
                  <a:t>N</a:t>
                </a:r>
                <a:r>
                  <a:rPr lang="zh-CN" altLang="en-US" sz="2000" dirty="0"/>
                  <a:t>个</a:t>
                </a:r>
                <a:r>
                  <a:rPr lang="zh-CN" altLang="en-US" sz="2000" dirty="0" smtClean="0"/>
                  <a:t>样本的联合概率密度（即似然函数）为：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求</a:t>
                </a:r>
                <a:r>
                  <a:rPr lang="zh-CN" altLang="en-US" sz="2000" dirty="0" smtClean="0"/>
                  <a:t>参数</a:t>
                </a:r>
                <a:r>
                  <a:rPr lang="el-GR" altLang="zh-CN" sz="2000" i="1" dirty="0" smtClean="0"/>
                  <a:t>θ</a:t>
                </a:r>
                <a:r>
                  <a:rPr lang="zh-CN" altLang="en-US" sz="2000" dirty="0" smtClean="0"/>
                  <a:t>的条件：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        参数</a:t>
                </a:r>
                <a:r>
                  <a:rPr lang="el-GR" altLang="zh-CN" sz="2000" i="1" dirty="0"/>
                  <a:t>θ</a:t>
                </a:r>
                <a:r>
                  <a:rPr lang="zh-CN" altLang="en-US" sz="2000" dirty="0" smtClean="0"/>
                  <a:t>应该使联合概率密度函数</a:t>
                </a:r>
                <a:r>
                  <a:rPr lang="en-US" altLang="zh-CN" sz="2000" i="1" dirty="0" smtClean="0"/>
                  <a:t>p(X</a:t>
                </a:r>
                <a:r>
                  <a:rPr lang="en-US" altLang="zh-CN" sz="2000" i="1" baseline="30000" dirty="0" smtClean="0"/>
                  <a:t>N</a:t>
                </a:r>
                <a:r>
                  <a:rPr lang="en-US" altLang="zh-CN" sz="2000" i="1" dirty="0" smtClean="0"/>
                  <a:t>|</a:t>
                </a:r>
                <a:r>
                  <a:rPr lang="el-GR" altLang="zh-CN" sz="2000" i="1" dirty="0" smtClean="0"/>
                  <a:t>θ</a:t>
                </a:r>
                <a:r>
                  <a:rPr lang="en-US" altLang="zh-CN" sz="2000" i="1" dirty="0" smtClean="0"/>
                  <a:t>)</a:t>
                </a:r>
                <a:r>
                  <a:rPr lang="zh-CN" altLang="en-US" sz="2000" dirty="0" smtClean="0"/>
                  <a:t>取极大值（即最可能出现的抽样情况），故有：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 smtClean="0">
                            <a:latin typeface="Cambria Math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000" i="1" smtClean="0">
                            <a:latin typeface="Cambria Math"/>
                          </a:rPr>
                          <m:t>𝑑</m:t>
                        </m:r>
                        <m:r>
                          <a:rPr lang="zh-CN" altLang="en-US" sz="2000" i="1" smtClean="0"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zh-CN" sz="20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altLang="zh-CN" sz="2000" dirty="0" smtClean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276872"/>
                <a:ext cx="6912768" cy="3095847"/>
              </a:xfrm>
              <a:prstGeom prst="rect">
                <a:avLst/>
              </a:prstGeom>
              <a:blipFill rotWithShape="1">
                <a:blip r:embed="rId3"/>
                <a:stretch>
                  <a:fillRect l="-970" t="-1381" r="-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27584" y="5013176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最大似然的核心思想：一次抽样虽然不准，但多次抽样后，最可能出现的那种情况时的参数，应该就是想要的参数。联合概率密度函数代表的就是多次实验最可能出现的概率。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如：一次掷硬币，可能正面和反面；但多次掷硬币则概率各一半。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105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624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4.5.1 </a:t>
            </a:r>
            <a:r>
              <a:rPr lang="zh-CN" altLang="en-US" sz="2400" dirty="0" smtClean="0"/>
              <a:t>最大似然估计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算法描述（续）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576" y="2276872"/>
                <a:ext cx="6912768" cy="309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第一步：抽样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        </a:t>
                </a:r>
                <a:r>
                  <a:rPr lang="zh-CN" altLang="en-US" sz="2000" dirty="0" smtClean="0"/>
                  <a:t>从</a:t>
                </a:r>
                <a:r>
                  <a:rPr lang="el-GR" altLang="zh-CN" sz="2000" i="1" dirty="0"/>
                  <a:t>ω</a:t>
                </a:r>
                <a:r>
                  <a:rPr lang="en-US" altLang="zh-CN" sz="2000" i="1" baseline="-25000" dirty="0" err="1"/>
                  <a:t>i</a:t>
                </a:r>
                <a:r>
                  <a:rPr lang="zh-CN" altLang="en-US" sz="2000" dirty="0" smtClean="0"/>
                  <a:t>类中独立的抽取</a:t>
                </a:r>
                <a:r>
                  <a:rPr lang="en-US" altLang="zh-CN" sz="2000" i="1" dirty="0" smtClean="0"/>
                  <a:t>N</a:t>
                </a:r>
                <a:r>
                  <a:rPr lang="zh-CN" altLang="en-US" sz="2000" dirty="0" smtClean="0"/>
                  <a:t>个样本：</a:t>
                </a:r>
                <a:r>
                  <a:rPr lang="en-US" altLang="zh-CN" sz="2000" i="1" dirty="0" smtClean="0"/>
                  <a:t>X</a:t>
                </a:r>
                <a:r>
                  <a:rPr lang="en-US" altLang="zh-CN" sz="2000" i="1" baseline="-25000" dirty="0" smtClean="0"/>
                  <a:t>N</a:t>
                </a:r>
                <a:r>
                  <a:rPr lang="en-US" altLang="zh-CN" sz="2000" i="1" dirty="0" smtClean="0"/>
                  <a:t>={X</a:t>
                </a:r>
                <a:r>
                  <a:rPr lang="en-US" altLang="zh-CN" sz="2000" i="1" baseline="-25000" dirty="0" smtClean="0"/>
                  <a:t>1</a:t>
                </a:r>
                <a:r>
                  <a:rPr lang="en-US" altLang="zh-CN" sz="2000" i="1" dirty="0" smtClean="0"/>
                  <a:t>,X</a:t>
                </a:r>
                <a:r>
                  <a:rPr lang="en-US" altLang="zh-CN" sz="2000" i="1" baseline="-25000" dirty="0" smtClean="0"/>
                  <a:t>2</a:t>
                </a:r>
                <a:r>
                  <a:rPr lang="en-US" altLang="zh-CN" sz="2000" i="1" dirty="0" smtClean="0"/>
                  <a:t>,…,X</a:t>
                </a:r>
                <a:r>
                  <a:rPr lang="en-US" altLang="zh-CN" sz="2000" i="1" baseline="-25000" dirty="0" smtClean="0"/>
                  <a:t>N</a:t>
                </a:r>
                <a:r>
                  <a:rPr lang="en-US" altLang="zh-CN" sz="2000" i="1" dirty="0" smtClean="0"/>
                  <a:t>}</a:t>
                </a:r>
                <a:r>
                  <a:rPr lang="zh-CN" altLang="en-US" sz="2000" dirty="0" smtClean="0"/>
                  <a:t>，则这</a:t>
                </a:r>
                <a:r>
                  <a:rPr lang="en-US" altLang="zh-CN" sz="2000" i="1" dirty="0"/>
                  <a:t>N</a:t>
                </a:r>
                <a:r>
                  <a:rPr lang="zh-CN" altLang="en-US" sz="2000" dirty="0"/>
                  <a:t>个</a:t>
                </a:r>
                <a:r>
                  <a:rPr lang="zh-CN" altLang="en-US" sz="2000" dirty="0" smtClean="0"/>
                  <a:t>样本的联合概率密度（即似然函数）为：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第二步：求参数</a:t>
                </a:r>
                <a:r>
                  <a:rPr lang="el-GR" altLang="zh-CN" sz="2000" i="1" dirty="0" smtClean="0"/>
                  <a:t>θ</a:t>
                </a:r>
                <a:r>
                  <a:rPr lang="zh-CN" altLang="en-US" sz="2000" dirty="0" smtClean="0"/>
                  <a:t>的条件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        参数</a:t>
                </a:r>
                <a:r>
                  <a:rPr lang="el-GR" altLang="zh-CN" sz="2000" i="1" dirty="0"/>
                  <a:t>θ</a:t>
                </a:r>
                <a:r>
                  <a:rPr lang="zh-CN" altLang="en-US" sz="2000" dirty="0" smtClean="0"/>
                  <a:t>应该使联合概率密度函数</a:t>
                </a:r>
                <a:r>
                  <a:rPr lang="en-US" altLang="zh-CN" sz="2000" i="1" dirty="0" smtClean="0"/>
                  <a:t>p(X</a:t>
                </a:r>
                <a:r>
                  <a:rPr lang="en-US" altLang="zh-CN" sz="2000" i="1" baseline="30000" dirty="0" smtClean="0"/>
                  <a:t>N</a:t>
                </a:r>
                <a:r>
                  <a:rPr lang="en-US" altLang="zh-CN" sz="2000" i="1" dirty="0" smtClean="0"/>
                  <a:t>|</a:t>
                </a:r>
                <a:r>
                  <a:rPr lang="el-GR" altLang="zh-CN" sz="2000" i="1" dirty="0" smtClean="0"/>
                  <a:t>θ</a:t>
                </a:r>
                <a:r>
                  <a:rPr lang="en-US" altLang="zh-CN" sz="2000" i="1" dirty="0" smtClean="0"/>
                  <a:t>)</a:t>
                </a:r>
                <a:r>
                  <a:rPr lang="zh-CN" altLang="en-US" sz="2000" dirty="0" smtClean="0"/>
                  <a:t>取极大值（即最可能出现的抽样情况），故有：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 smtClean="0">
                            <a:latin typeface="Cambria Math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000" i="1" smtClean="0">
                            <a:latin typeface="Cambria Math"/>
                          </a:rPr>
                          <m:t>𝑑</m:t>
                        </m:r>
                        <m:r>
                          <a:rPr lang="zh-CN" altLang="en-US" sz="2000" i="1" smtClean="0"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zh-CN" sz="20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altLang="zh-CN" sz="2000" dirty="0" smtClean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276872"/>
                <a:ext cx="6912768" cy="3095847"/>
              </a:xfrm>
              <a:prstGeom prst="rect">
                <a:avLst/>
              </a:prstGeom>
              <a:blipFill rotWithShape="1">
                <a:blip r:embed="rId3"/>
                <a:stretch>
                  <a:fillRect l="-970" t="-1381" r="-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106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8870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4.5.1 </a:t>
            </a:r>
            <a:r>
              <a:rPr lang="zh-CN" altLang="en-US" sz="2400" dirty="0" smtClean="0"/>
              <a:t>最大似然估计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算法描述（续）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576" y="2105400"/>
                <a:ext cx="7704856" cy="4297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第三步：</a:t>
                </a:r>
                <a:r>
                  <a:rPr lang="zh-CN" altLang="en-US" sz="2000" dirty="0"/>
                  <a:t>求参数</a:t>
                </a:r>
                <a:r>
                  <a:rPr lang="el-GR" altLang="zh-CN" sz="2000" i="1" dirty="0"/>
                  <a:t>θ</a:t>
                </a:r>
                <a:r>
                  <a:rPr lang="zh-CN" altLang="en-US" sz="2000" dirty="0"/>
                  <a:t>的</a:t>
                </a:r>
                <a:r>
                  <a:rPr lang="zh-CN" altLang="en-US" sz="2000" dirty="0" smtClean="0"/>
                  <a:t>条件化简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        </a:t>
                </a:r>
                <a:r>
                  <a:rPr lang="zh-CN" altLang="en-US" sz="2000" dirty="0" smtClean="0"/>
                  <a:t>为便于计算，将联合概率密度函数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  <m:e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写成对数形式：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 sz="2000" dirty="0" smtClean="0"/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𝑑𝑝</m:t>
                        </m:r>
                        <m:r>
                          <a:rPr lang="en-US" altLang="zh-CN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/>
                          </a:rPr>
                          <m:t>|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𝑑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zh-CN" sz="2000" i="1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000" dirty="0" smtClean="0"/>
                  <a:t>变成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𝐻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𝑑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zh-CN" sz="2000" i="1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000" dirty="0" smtClean="0"/>
                  <a:t>。由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𝑙𝑛𝑝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𝑙𝑛𝑝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000" dirty="0" smtClean="0"/>
                  <a:t>得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𝑑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zh-CN" sz="2000" b="0" i="1" smtClean="0">
                        <a:latin typeface="Cambria Math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altLang="zh-CN" sz="2000" i="1">
                            <a:latin typeface="Cambria Math"/>
                          </a:rPr>
                          <m:t>𝑙𝑛𝑝</m:t>
                        </m:r>
                        <m:r>
                          <a:rPr lang="en-US" altLang="zh-CN" sz="20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|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altLang="zh-CN" sz="2000" b="0" i="1" smtClean="0">
                        <a:latin typeface="Cambria Math"/>
                      </a:rPr>
                      <m:t>]</m:t>
                    </m:r>
                    <m:r>
                      <a:rPr lang="en-US" altLang="zh-CN" sz="2000" i="1">
                        <a:latin typeface="Cambria Math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 smtClean="0"/>
                  <a:t>对向量</a:t>
                </a:r>
                <a:r>
                  <a:rPr lang="el-GR" altLang="zh-CN" sz="2000" i="1" dirty="0" smtClean="0"/>
                  <a:t>θ</a:t>
                </a:r>
                <a:r>
                  <a:rPr lang="zh-CN" altLang="en-US" sz="2000" dirty="0" smtClean="0"/>
                  <a:t>的微分为零，就是对每个分量偏微分为零，得：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 smtClean="0">
                                        <a:latin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altLang="zh-CN" sz="2000" i="1" smtClean="0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smtClean="0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𝑙𝑛𝑝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sz="20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nary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𝑙𝑛𝑝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=0</m:t>
                                </m:r>
                              </m:e>
                            </m:nary>
                          </m: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…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𝑙𝑛𝑝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=0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r>
                  <a:rPr lang="en-US" altLang="zh-CN" sz="2000" dirty="0" smtClean="0"/>
                  <a:t>       </a:t>
                </a:r>
                <a:r>
                  <a:rPr lang="zh-CN" altLang="en-US" sz="2000" dirty="0" smtClean="0"/>
                  <a:t>其中</a:t>
                </a:r>
                <a:r>
                  <a:rPr lang="en-US" altLang="zh-CN" sz="2000" dirty="0" smtClean="0"/>
                  <a:t>q</a:t>
                </a:r>
                <a:r>
                  <a:rPr lang="zh-CN" altLang="en-US" sz="2000" dirty="0" smtClean="0"/>
                  <a:t>为参数的个数。</a:t>
                </a:r>
                <a:endParaRPr lang="en-US" altLang="zh-CN" sz="2000" dirty="0" smtClean="0"/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                    求解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该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方程组即可得参数</a:t>
                </a:r>
                <a:r>
                  <a:rPr lang="el-GR" altLang="zh-CN" sz="2000" dirty="0" smtClean="0">
                    <a:solidFill>
                      <a:srgbClr val="FF0000"/>
                    </a:solidFill>
                  </a:rPr>
                  <a:t>θ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105400"/>
                <a:ext cx="7704856" cy="4297651"/>
              </a:xfrm>
              <a:prstGeom prst="rect">
                <a:avLst/>
              </a:prstGeom>
              <a:blipFill rotWithShape="1">
                <a:blip r:embed="rId3"/>
                <a:stretch>
                  <a:fillRect l="-870" t="-993" b="-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107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8830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4.5.1 </a:t>
            </a:r>
            <a:r>
              <a:rPr lang="zh-CN" altLang="en-US" sz="2400" dirty="0" smtClean="0"/>
              <a:t>最大似然估计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正态分布的例子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576" y="2105400"/>
                <a:ext cx="7704856" cy="453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问题描述：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:r>
                  <a:rPr lang="zh-CN" altLang="en-US" sz="2000" dirty="0" smtClean="0"/>
                  <a:t>正态分布</a:t>
                </a:r>
                <a:r>
                  <a:rPr lang="el-GR" altLang="zh-CN" sz="2000" i="1" dirty="0" smtClean="0"/>
                  <a:t>ω</a:t>
                </a:r>
                <a:r>
                  <a:rPr lang="en-US" altLang="zh-CN" sz="2000" i="1" baseline="-25000" dirty="0" err="1" smtClean="0"/>
                  <a:t>i</a:t>
                </a:r>
                <a:r>
                  <a:rPr lang="zh-CN" altLang="en-US" sz="2000" dirty="0" smtClean="0"/>
                  <a:t>类的概率密度函数为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𝑁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b="0" dirty="0" smtClean="0">
                    <a:ea typeface="Cambria Math"/>
                  </a:rPr>
                  <a:t>，目标是求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zh-CN" altLang="en-US" sz="2000" b="0" dirty="0" smtClean="0">
                    <a:ea typeface="Cambria Math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=[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zh-CN" altLang="en-US" sz="20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zh-CN" altLang="en-US" sz="2000" b="0" dirty="0" smtClean="0">
                    <a:ea typeface="Cambria Math"/>
                  </a:rPr>
                  <a:t>。</a:t>
                </a:r>
                <a:endParaRPr lang="en-US" altLang="zh-CN" sz="2000" b="0" dirty="0" smtClean="0">
                  <a:ea typeface="Cambria Math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b="0" dirty="0" smtClean="0">
                    <a:ea typeface="Cambria Math"/>
                  </a:rPr>
                  <a:t>解：</a:t>
                </a:r>
                <a:endParaRPr lang="en-US" altLang="zh-CN" sz="2000" dirty="0"/>
              </a:p>
              <a:p>
                <a:r>
                  <a:rPr lang="en-US" altLang="zh-CN" sz="2000" b="0" dirty="0" smtClean="0">
                    <a:ea typeface="Cambria Math"/>
                  </a:rPr>
                  <a:t>        </a:t>
                </a:r>
                <a:r>
                  <a:rPr lang="zh-CN" altLang="en-US" sz="2000" b="0" dirty="0" smtClean="0">
                    <a:ea typeface="Cambria Math"/>
                  </a:rPr>
                  <a:t>第一步：抽样得似然函数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  <m:e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altLang="zh-CN" sz="2000" i="1">
                            <a:latin typeface="Cambria Math"/>
                          </a:rPr>
                          <m:t>𝑝</m:t>
                        </m:r>
                        <m:r>
                          <a:rPr lang="en-US" altLang="zh-CN" sz="20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|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000" b="0" dirty="0" smtClean="0">
                    <a:ea typeface="Cambria Math"/>
                  </a:rPr>
                  <a:t>，其中，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zh-CN" altLang="en-US" sz="20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zh-CN" altLang="en-US" sz="2000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rad>
                        <m:r>
                          <a:rPr lang="zh-CN" altLang="en-US" sz="20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den>
                    </m:f>
                    <m:func>
                      <m:func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/>
                            <a:ea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/>
                                        </m:sSubSup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0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sz="2000" b="0" dirty="0" smtClean="0">
                    <a:ea typeface="Cambria Math"/>
                  </a:rPr>
                  <a:t>。</a:t>
                </a:r>
                <a:endParaRPr lang="en-US" altLang="zh-CN" sz="2000" b="0" dirty="0" smtClean="0">
                  <a:ea typeface="Cambria Math"/>
                </a:endParaRPr>
              </a:p>
              <a:p>
                <a:r>
                  <a:rPr lang="en-US" altLang="zh-CN" sz="2000" dirty="0">
                    <a:ea typeface="Cambria Math"/>
                  </a:rPr>
                  <a:t> </a:t>
                </a:r>
                <a:r>
                  <a:rPr lang="en-US" altLang="zh-CN" sz="2000" dirty="0" smtClean="0">
                    <a:ea typeface="Cambria Math"/>
                  </a:rPr>
                  <a:t>       </a:t>
                </a:r>
                <a:r>
                  <a:rPr lang="zh-CN" altLang="en-US" sz="2000" dirty="0" smtClean="0">
                    <a:ea typeface="Cambria Math"/>
                  </a:rPr>
                  <a:t>带入上一页的方程组得</a:t>
                </a:r>
                <a:endParaRPr lang="en-US" altLang="zh-CN" sz="200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𝑙𝑛𝑝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00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 b="0" i="1" smtClean="0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00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 i="1" smtClean="0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nary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𝑙𝑛𝑝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[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zh-CN" alt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0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b="0" i="1" smtClean="0">
                                                      <a:latin typeface="Cambria Math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0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2000" b="0" i="1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b="0" i="1" smtClean="0">
                                                      <a:latin typeface="Cambria Math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000" b="0" i="1" smtClean="0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]</m:t>
                                      </m:r>
                                    </m:e>
                                  </m:nary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105400"/>
                <a:ext cx="7704856" cy="4531690"/>
              </a:xfrm>
              <a:prstGeom prst="rect">
                <a:avLst/>
              </a:prstGeom>
              <a:blipFill rotWithShape="1">
                <a:blip r:embed="rId3"/>
                <a:stretch>
                  <a:fillRect l="-870" t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108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5101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590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4.5.1 </a:t>
            </a:r>
            <a:r>
              <a:rPr lang="zh-CN" altLang="en-US" sz="2400" dirty="0" smtClean="0"/>
              <a:t>最大似然估计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正态分布的例子</a:t>
            </a:r>
            <a:r>
              <a:rPr lang="zh-CN" altLang="en-US" sz="2400" dirty="0"/>
              <a:t>（</a:t>
            </a:r>
            <a:r>
              <a:rPr lang="zh-CN" altLang="en-US" sz="2400" dirty="0" smtClean="0"/>
              <a:t>续）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576" y="2105400"/>
                <a:ext cx="7704856" cy="243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解（续）：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:r>
                  <a:rPr lang="zh-CN" altLang="en-US" sz="2000" dirty="0" smtClean="0"/>
                  <a:t>解上述方程组得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zh-CN" altLang="en-US" sz="20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zh-CN" altLang="en-US" sz="2000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105400"/>
                <a:ext cx="7704856" cy="2438873"/>
              </a:xfrm>
              <a:prstGeom prst="rect">
                <a:avLst/>
              </a:prstGeom>
              <a:blipFill rotWithShape="1">
                <a:blip r:embed="rId3"/>
                <a:stretch>
                  <a:fillRect l="-712" t="-1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109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40921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研究</a:t>
            </a:r>
            <a:r>
              <a:rPr lang="zh-CN" altLang="en-US" dirty="0"/>
              <a:t>对象及相关</a:t>
            </a:r>
            <a:r>
              <a:rPr lang="zh-CN" altLang="en-US" dirty="0" smtClean="0"/>
              <a:t>概率</a:t>
            </a: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38917" name="矩形 1"/>
          <p:cNvSpPr>
            <a:spLocks noChangeArrowheads="1"/>
          </p:cNvSpPr>
          <p:nvPr/>
        </p:nvSpPr>
        <p:spPr bwMode="auto">
          <a:xfrm>
            <a:off x="8604448" y="6309014"/>
            <a:ext cx="549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62880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</a:t>
            </a:r>
            <a:r>
              <a:rPr lang="zh-CN" altLang="en-US" sz="2400" dirty="0" smtClean="0"/>
              <a:t>小节知识导图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76" y="2090465"/>
            <a:ext cx="5624732" cy="42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744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4.5.2 </a:t>
            </a:r>
            <a:r>
              <a:rPr lang="zh-CN" altLang="en-US" sz="2400" dirty="0" smtClean="0"/>
              <a:t>贝叶斯估计与贝叶斯学习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贝叶斯估计的问题描述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59568" y="2164794"/>
            <a:ext cx="7268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基本思想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</a:t>
            </a:r>
            <a:r>
              <a:rPr lang="zh-CN" altLang="en-US" sz="2000" dirty="0" smtClean="0"/>
              <a:t>使用先验概率求条件概率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已知条件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已有独立同分布训练样本集</a:t>
            </a:r>
            <a:r>
              <a:rPr lang="en-US" altLang="zh-CN" sz="2000" dirty="0"/>
              <a:t>D</a:t>
            </a:r>
            <a:r>
              <a:rPr lang="zh-CN" altLang="en-US" sz="2000" dirty="0"/>
              <a:t>；</a:t>
            </a:r>
          </a:p>
          <a:p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已知类条件概率密度函数</a:t>
            </a:r>
            <a:r>
              <a:rPr lang="en-US" altLang="zh-CN" sz="2000" dirty="0"/>
              <a:t>p(x|</a:t>
            </a:r>
            <a:r>
              <a:rPr lang="el-GR" altLang="zh-CN" sz="2000" dirty="0">
                <a:cs typeface="Arial" panose="020B0604020202020204" pitchFamily="34" charset="0"/>
              </a:rPr>
              <a:t>θ</a:t>
            </a:r>
            <a:r>
              <a:rPr lang="en-US" altLang="zh-CN" sz="2000" dirty="0"/>
              <a:t>)</a:t>
            </a:r>
            <a:r>
              <a:rPr lang="zh-CN" altLang="en-US" sz="2000" dirty="0"/>
              <a:t>的形式</a:t>
            </a:r>
            <a:r>
              <a:rPr lang="zh-CN" altLang="en-US" sz="2000" dirty="0" smtClean="0"/>
              <a:t>，参数</a:t>
            </a:r>
            <a:r>
              <a:rPr lang="el-GR" altLang="zh-CN" sz="2000" dirty="0">
                <a:cs typeface="Arial" panose="020B0604020202020204" pitchFamily="34" charset="0"/>
              </a:rPr>
              <a:t>θ</a:t>
            </a:r>
            <a:r>
              <a:rPr lang="zh-CN" altLang="el-GR" sz="2000" dirty="0">
                <a:cs typeface="Arial" panose="020B0604020202020204" pitchFamily="34" charset="0"/>
              </a:rPr>
              <a:t>未知；</a:t>
            </a:r>
            <a:endParaRPr lang="zh-CN" altLang="en-US" sz="2000" dirty="0">
              <a:cs typeface="Arial" panose="020B0604020202020204" pitchFamily="34" charset="0"/>
            </a:endParaRPr>
          </a:p>
          <a:p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已知参数</a:t>
            </a:r>
            <a:r>
              <a:rPr lang="el-GR" altLang="zh-CN" sz="2000" dirty="0">
                <a:cs typeface="Arial" panose="020B0604020202020204" pitchFamily="34" charset="0"/>
              </a:rPr>
              <a:t>θ</a:t>
            </a:r>
            <a:r>
              <a:rPr lang="zh-CN" altLang="el-GR" sz="2000" dirty="0">
                <a:cs typeface="Arial" panose="020B0604020202020204" pitchFamily="34" charset="0"/>
              </a:rPr>
              <a:t>的先验概率密度函数</a:t>
            </a:r>
            <a:r>
              <a:rPr lang="en-US" altLang="zh-CN" sz="2000" dirty="0">
                <a:cs typeface="Arial" panose="020B0604020202020204" pitchFamily="34" charset="0"/>
              </a:rPr>
              <a:t>p(</a:t>
            </a:r>
            <a:r>
              <a:rPr lang="el-GR" altLang="zh-CN" sz="2000" dirty="0">
                <a:cs typeface="Arial" panose="020B0604020202020204" pitchFamily="34" charset="0"/>
              </a:rPr>
              <a:t>θ</a:t>
            </a:r>
            <a:r>
              <a:rPr lang="en-US" altLang="zh-CN" sz="2000" dirty="0">
                <a:cs typeface="Arial" panose="020B0604020202020204" pitchFamily="34" charset="0"/>
              </a:rPr>
              <a:t>)</a:t>
            </a:r>
            <a:r>
              <a:rPr lang="zh-CN" altLang="en-US" sz="2000" dirty="0">
                <a:cs typeface="Arial" panose="020B0604020202020204" pitchFamily="34" charset="0"/>
              </a:rPr>
              <a:t>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要求解的问题</a:t>
            </a:r>
            <a:r>
              <a:rPr lang="en-US" altLang="zh-CN" sz="2000" dirty="0" smtClean="0"/>
              <a:t>        </a:t>
            </a:r>
          </a:p>
          <a:p>
            <a:r>
              <a:rPr lang="zh-CN" altLang="en-US" sz="2000" dirty="0"/>
              <a:t> </a:t>
            </a:r>
            <a:r>
              <a:rPr lang="zh-CN" altLang="en-US" sz="2000" dirty="0" smtClean="0"/>
              <a:t>       求</a:t>
            </a:r>
            <a:r>
              <a:rPr lang="zh-CN" altLang="en-US" sz="2000" dirty="0"/>
              <a:t>在已有训练样本集</a:t>
            </a:r>
            <a:r>
              <a:rPr lang="en-US" altLang="zh-CN" sz="2000" dirty="0"/>
              <a:t>D</a:t>
            </a:r>
            <a:r>
              <a:rPr lang="zh-CN" altLang="en-US" sz="2000" dirty="0"/>
              <a:t>的条件下，类条件概率密度函数</a:t>
            </a:r>
            <a:r>
              <a:rPr lang="en-US" altLang="zh-CN" sz="2000" dirty="0"/>
              <a:t>p(</a:t>
            </a:r>
            <a:r>
              <a:rPr lang="en-US" altLang="zh-CN" sz="2000" dirty="0" err="1"/>
              <a:t>x|D</a:t>
            </a:r>
            <a:r>
              <a:rPr lang="en-US" altLang="zh-CN" sz="2000" dirty="0"/>
              <a:t>)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5101153"/>
            <a:ext cx="62119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贝叶斯估计与最大似然估计的区别：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        （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r>
              <a:rPr lang="zh-CN" altLang="en-US" sz="2000" dirty="0">
                <a:solidFill>
                  <a:srgbClr val="FF0000"/>
                </a:solidFill>
              </a:rPr>
              <a:t>最大似然估计认为</a:t>
            </a:r>
            <a:r>
              <a:rPr lang="el-GR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θ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是一个确定的未知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矢量</a:t>
            </a:r>
            <a:endParaRPr lang="zh-CN" altLang="en-US" sz="20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        （</a:t>
            </a:r>
            <a:r>
              <a:rPr lang="en-US" altLang="zh-CN" sz="2000" dirty="0" smtClean="0">
                <a:solidFill>
                  <a:srgbClr val="FF0000"/>
                </a:solidFill>
              </a:rPr>
              <a:t>2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贝叶斯估计认为</a:t>
            </a:r>
            <a:r>
              <a:rPr lang="el-GR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θ</a:t>
            </a:r>
            <a:r>
              <a:rPr lang="zh-CN" altLang="el-GR" sz="2000" dirty="0">
                <a:solidFill>
                  <a:srgbClr val="FF0000"/>
                </a:solidFill>
                <a:latin typeface="宋体" panose="02010600030101010101" pitchFamily="2" charset="-122"/>
              </a:rPr>
              <a:t>是一个</a:t>
            </a:r>
            <a:r>
              <a:rPr lang="zh-CN" altLang="el-GR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随机变量</a:t>
            </a:r>
            <a:endParaRPr lang="zh-CN" altLang="el-GR" sz="20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110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919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682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4.5.2 </a:t>
            </a:r>
            <a:r>
              <a:rPr lang="zh-CN" altLang="en-US" sz="2400" dirty="0" smtClean="0"/>
              <a:t>贝叶斯估计与贝叶斯学习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贝叶斯估计的步骤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9568" y="2164794"/>
                <a:ext cx="7268816" cy="294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第一步：确定先验概率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        </a:t>
                </a:r>
                <a:r>
                  <a:rPr lang="zh-CN" altLang="en-US" sz="2000" dirty="0" smtClean="0"/>
                  <a:t>确定</a:t>
                </a:r>
                <a:r>
                  <a:rPr lang="el-GR" altLang="zh-CN" sz="2000" i="1" dirty="0" smtClean="0"/>
                  <a:t>θ</a:t>
                </a:r>
                <a:r>
                  <a:rPr lang="zh-CN" altLang="en-US" sz="2000" dirty="0" smtClean="0"/>
                  <a:t>的先验概率</a:t>
                </a:r>
                <a:r>
                  <a:rPr lang="en-US" altLang="zh-CN" sz="2000" i="1" dirty="0" smtClean="0"/>
                  <a:t>p(</a:t>
                </a:r>
                <a:r>
                  <a:rPr lang="el-GR" altLang="zh-CN" sz="2000" i="1" dirty="0" smtClean="0"/>
                  <a:t>θ</a:t>
                </a:r>
                <a:r>
                  <a:rPr lang="en-US" altLang="zh-CN" sz="2000" i="1" dirty="0" smtClean="0"/>
                  <a:t>)</a:t>
                </a:r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第二步：计算联合概率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:r>
                  <a:rPr lang="zh-CN" altLang="en-US" sz="2000" dirty="0" smtClean="0"/>
                  <a:t>根据抽样集合</a:t>
                </a:r>
                <a:r>
                  <a:rPr lang="en-US" altLang="zh-CN" sz="2000" i="1" dirty="0" smtClean="0"/>
                  <a:t>X</a:t>
                </a:r>
                <a:r>
                  <a:rPr lang="en-US" altLang="zh-CN" sz="2000" i="1" baseline="30000" dirty="0" smtClean="0"/>
                  <a:t>N</a:t>
                </a:r>
                <a:r>
                  <a:rPr lang="en-US" altLang="zh-CN" sz="2000" i="1" dirty="0" smtClean="0"/>
                  <a:t>={X</a:t>
                </a:r>
                <a:r>
                  <a:rPr lang="en-US" altLang="zh-CN" sz="2000" i="1" baseline="-25000" dirty="0" smtClean="0"/>
                  <a:t>1</a:t>
                </a:r>
                <a:r>
                  <a:rPr lang="en-US" altLang="zh-CN" sz="2000" i="1" dirty="0" smtClean="0"/>
                  <a:t>,X</a:t>
                </a:r>
                <a:r>
                  <a:rPr lang="en-US" altLang="zh-CN" sz="2000" i="1" baseline="-25000" dirty="0" smtClean="0"/>
                  <a:t>2</a:t>
                </a:r>
                <a:r>
                  <a:rPr lang="en-US" altLang="zh-CN" sz="2000" i="1" dirty="0" smtClean="0"/>
                  <a:t>,…,X</a:t>
                </a:r>
                <a:r>
                  <a:rPr lang="en-US" altLang="zh-CN" sz="2000" i="1" baseline="-25000" dirty="0" smtClean="0"/>
                  <a:t>N</a:t>
                </a:r>
                <a:r>
                  <a:rPr lang="en-US" altLang="zh-CN" sz="2000" i="1" dirty="0" smtClean="0"/>
                  <a:t>}</a:t>
                </a:r>
                <a:r>
                  <a:rPr lang="en-US" altLang="zh-CN" sz="2000" dirty="0" smtClean="0"/>
                  <a:t>,</a:t>
                </a:r>
                <a:r>
                  <a:rPr lang="zh-CN" altLang="en-US" sz="2000" dirty="0" smtClean="0"/>
                  <a:t>计算联合概率密度</a:t>
                </a:r>
                <a:r>
                  <a:rPr lang="en-US" altLang="zh-CN" sz="2000" i="1" dirty="0" smtClean="0"/>
                  <a:t>p(X</a:t>
                </a:r>
                <a:r>
                  <a:rPr lang="en-US" altLang="zh-CN" sz="2000" i="1" baseline="30000" dirty="0" smtClean="0"/>
                  <a:t>N</a:t>
                </a:r>
                <a:r>
                  <a:rPr lang="en-US" altLang="zh-CN" sz="2000" i="1" dirty="0" smtClean="0"/>
                  <a:t>|</a:t>
                </a:r>
                <a:r>
                  <a:rPr lang="el-GR" altLang="zh-CN" sz="2000" i="1" dirty="0" smtClean="0"/>
                  <a:t>θ</a:t>
                </a:r>
                <a:r>
                  <a:rPr lang="en-US" altLang="zh-CN" sz="2000" i="1" dirty="0" smtClean="0"/>
                  <a:t>)</a:t>
                </a:r>
                <a:r>
                  <a:rPr lang="zh-CN" altLang="en-US" sz="2000" dirty="0" smtClean="0"/>
                  <a:t>。</a:t>
                </a:r>
                <a:endParaRPr lang="zh-CN" altLang="en-US" sz="2000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第三步：利用贝叶斯公式计算后验概率</a:t>
                </a:r>
                <a:r>
                  <a:rPr lang="en-US" altLang="zh-CN" sz="2000" dirty="0" smtClean="0"/>
                  <a:t>        </a:t>
                </a:r>
              </a:p>
              <a:p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𝑁</m:t>
                                </m:r>
                              </m:sup>
                            </m:sSup>
                          </m:e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第四步：估计参数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zh-CN" altLang="en-US" sz="2000" i="1" smtClean="0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𝑑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</m:nary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68" y="2164794"/>
                <a:ext cx="7268816" cy="2942600"/>
              </a:xfrm>
              <a:prstGeom prst="rect">
                <a:avLst/>
              </a:prstGeom>
              <a:blipFill rotWithShape="1">
                <a:blip r:embed="rId3"/>
                <a:stretch>
                  <a:fillRect l="-755" t="-1449" b="-27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111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86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682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4.5.2 </a:t>
            </a:r>
            <a:r>
              <a:rPr lang="zh-CN" altLang="en-US" sz="2400" dirty="0" smtClean="0"/>
              <a:t>贝叶斯估计与贝叶斯学习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贝叶斯估计的</a:t>
            </a:r>
            <a:r>
              <a:rPr lang="zh-CN" altLang="en-US" sz="2400" dirty="0"/>
              <a:t>例子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9568" y="2164794"/>
                <a:ext cx="7268816" cy="3708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第一步：假设</a:t>
                </a:r>
                <a:r>
                  <a:rPr lang="el-GR" altLang="zh-CN" sz="2000" i="1" dirty="0" smtClean="0"/>
                  <a:t>ω</a:t>
                </a:r>
                <a:r>
                  <a:rPr lang="en-US" altLang="zh-CN" sz="2000" i="1" baseline="-25000" dirty="0" err="1" smtClean="0"/>
                  <a:t>i</a:t>
                </a:r>
                <a:r>
                  <a:rPr lang="zh-CN" altLang="en-US" sz="2000" dirty="0" smtClean="0"/>
                  <a:t>类的条件概率为正态分布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𝑥</m:t>
                    </m:r>
                    <m:r>
                      <a:rPr lang="en-US" altLang="zh-CN" sz="2000" b="0" i="1" smtClean="0">
                        <a:latin typeface="Cambria Math"/>
                      </a:rPr>
                      <m:t>|</m:t>
                    </m:r>
                    <m:r>
                      <a:rPr lang="zh-CN" altLang="en-US" sz="2000" b="0" i="1" smtClean="0">
                        <a:latin typeface="Cambria Math"/>
                      </a:rPr>
                      <m:t>𝜇</m:t>
                    </m:r>
                    <m:r>
                      <a:rPr lang="en-US" altLang="zh-CN" sz="2000" b="0" i="1" smtClean="0">
                        <a:latin typeface="Cambria Math"/>
                      </a:rPr>
                      <m:t>)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zh-CN" altLang="en-US" sz="20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，其中</a:t>
                </a:r>
                <a:r>
                  <a:rPr lang="el-GR" altLang="zh-CN" sz="2000" i="1" dirty="0" smtClean="0"/>
                  <a:t>μ</a:t>
                </a:r>
                <a:r>
                  <a:rPr lang="zh-CN" altLang="en-US" sz="2000" dirty="0" smtClean="0"/>
                  <a:t>为随机参数</a:t>
                </a:r>
                <a:r>
                  <a:rPr lang="zh-CN" altLang="en-US" sz="2000" dirty="0"/>
                  <a:t>。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第二步：假设</a:t>
                </a:r>
                <a:r>
                  <a:rPr lang="el-GR" altLang="zh-CN" sz="2000" i="1" dirty="0"/>
                  <a:t>μ</a:t>
                </a:r>
                <a:r>
                  <a:rPr lang="zh-CN" altLang="en-US" sz="2000" dirty="0" smtClean="0"/>
                  <a:t>为正态分布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US" altLang="zh-CN" sz="20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𝑁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sz="2000" dirty="0" smtClean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000" dirty="0" smtClean="0"/>
                  <a:t>由先验概率已知。</a:t>
                </a:r>
                <a:endParaRPr lang="zh-CN" altLang="en-US" sz="2000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第三步：利用贝叶斯公式计算后验概率</a:t>
                </a:r>
                <a:r>
                  <a:rPr lang="en-US" altLang="zh-CN" sz="2000" dirty="0" smtClean="0"/>
                  <a:t>        </a:t>
                </a:r>
              </a:p>
              <a:p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      设</a:t>
                </a:r>
                <a:r>
                  <a:rPr lang="en-US" altLang="zh-CN" sz="2000" i="1" dirty="0" err="1" smtClean="0"/>
                  <a:t>x</a:t>
                </a:r>
                <a:r>
                  <a:rPr lang="en-US" altLang="zh-CN" sz="2000" i="1" baseline="-25000" dirty="0" err="1" smtClean="0"/>
                  <a:t>N</a:t>
                </a:r>
                <a:r>
                  <a:rPr lang="en-US" altLang="zh-CN" sz="2000" i="1" dirty="0" smtClean="0"/>
                  <a:t>={x</a:t>
                </a:r>
                <a:r>
                  <a:rPr lang="en-US" altLang="zh-CN" sz="2000" i="1" baseline="-25000" dirty="0" smtClean="0"/>
                  <a:t>1</a:t>
                </a:r>
                <a:r>
                  <a:rPr lang="en-US" altLang="zh-CN" sz="2000" i="1" dirty="0" smtClean="0"/>
                  <a:t>,x</a:t>
                </a:r>
                <a:r>
                  <a:rPr lang="en-US" altLang="zh-CN" sz="2000" i="1" baseline="-25000" dirty="0" smtClean="0"/>
                  <a:t>2</a:t>
                </a:r>
                <a:r>
                  <a:rPr lang="en-US" altLang="zh-CN" sz="2000" i="1" dirty="0" smtClean="0"/>
                  <a:t>,…,</a:t>
                </a:r>
                <a:r>
                  <a:rPr lang="en-US" altLang="zh-CN" sz="2000" i="1" dirty="0" err="1" smtClean="0"/>
                  <a:t>x</a:t>
                </a:r>
                <a:r>
                  <a:rPr lang="en-US" altLang="zh-CN" sz="2000" i="1" baseline="-25000" dirty="0" err="1" smtClean="0"/>
                  <a:t>N</a:t>
                </a:r>
                <a:r>
                  <a:rPr lang="en-US" altLang="zh-CN" sz="2000" i="1" dirty="0" smtClean="0"/>
                  <a:t>}</a:t>
                </a:r>
                <a:r>
                  <a:rPr lang="zh-CN" altLang="en-US" sz="2000" dirty="0" smtClean="0"/>
                  <a:t>是</a:t>
                </a:r>
                <a:r>
                  <a:rPr lang="el-GR" altLang="zh-CN" sz="2000" i="1" dirty="0" smtClean="0"/>
                  <a:t>ω</a:t>
                </a:r>
                <a:r>
                  <a:rPr lang="en-US" altLang="zh-CN" sz="2000" i="1" baseline="-25000" dirty="0" err="1" smtClean="0"/>
                  <a:t>i</a:t>
                </a:r>
                <a:r>
                  <a:rPr lang="zh-CN" altLang="en-US" sz="2000" dirty="0" smtClean="0"/>
                  <a:t>类的</a:t>
                </a:r>
                <a:r>
                  <a:rPr lang="en-US" altLang="zh-CN" sz="2000" dirty="0" smtClean="0"/>
                  <a:t>N</a:t>
                </a:r>
                <a:r>
                  <a:rPr lang="zh-CN" altLang="en-US" sz="2000" dirty="0" smtClean="0"/>
                  <a:t>个独立抽样，则</a:t>
                </a:r>
                <a:r>
                  <a:rPr lang="el-GR" altLang="zh-CN" sz="2000" i="1" dirty="0" smtClean="0"/>
                  <a:t>μ</a:t>
                </a:r>
                <a:r>
                  <a:rPr lang="zh-CN" altLang="en-US" sz="2000" dirty="0" smtClean="0"/>
                  <a:t>的后验概率为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:r>
                  <a:rPr lang="zh-CN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𝜇</m:t>
                        </m:r>
                      </m: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𝑁</m:t>
                                </m:r>
                              </m:sup>
                            </m:sSup>
                          </m:e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𝜇</m:t>
                            </m:r>
                          </m:e>
                        </m:nary>
                      </m:den>
                    </m:f>
                  </m:oMath>
                </a14:m>
                <a:r>
                  <a:rPr lang="zh-CN" altLang="en-US" sz="2000" dirty="0" smtClean="0"/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  <m:e>
                        <m:r>
                          <a:rPr lang="zh-CN" altLang="en-US" sz="2000" i="1"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第四步：</a:t>
                </a:r>
                <a:r>
                  <a:rPr lang="zh-CN" altLang="en-US" sz="2000" dirty="0"/>
                  <a:t>化</a:t>
                </a:r>
                <a:r>
                  <a:rPr lang="zh-CN" altLang="en-US" sz="2000" dirty="0" smtClean="0"/>
                  <a:t>简后验概率并求均值方差（注：与</a:t>
                </a:r>
                <a:r>
                  <a:rPr lang="el-GR" altLang="zh-CN" sz="2000" dirty="0" smtClean="0"/>
                  <a:t>μ</a:t>
                </a:r>
                <a:r>
                  <a:rPr lang="zh-CN" altLang="en-US" sz="2000" dirty="0" smtClean="0"/>
                  <a:t>无关的比例因子不影响分布，可用常数代替）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，</a:t>
                </a: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 sz="200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000" dirty="0" smtClean="0"/>
                  <a:t>    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68" y="2164794"/>
                <a:ext cx="7268816" cy="3708323"/>
              </a:xfrm>
              <a:prstGeom prst="rect">
                <a:avLst/>
              </a:prstGeom>
              <a:blipFill rotWithShape="1">
                <a:blip r:embed="rId3"/>
                <a:stretch>
                  <a:fillRect l="-755" t="-1151" r="-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112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644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775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4.5.2 </a:t>
            </a:r>
            <a:r>
              <a:rPr lang="zh-CN" altLang="en-US" sz="2400" dirty="0" smtClean="0"/>
              <a:t>贝叶斯估计与贝叶斯学习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贝叶斯估计的例子（续）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9568" y="2164794"/>
                <a:ext cx="7268816" cy="2794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第五步：使用公式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zh-CN" sz="2000" i="1">
                        <a:latin typeface="Cambria Math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0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i="1">
                            <a:latin typeface="Cambria Math"/>
                          </a:rPr>
                          <m:t>𝑑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</m:e>
                    </m:nary>
                  </m:oMath>
                </a14:m>
                <a:r>
                  <a:rPr lang="zh-CN" altLang="en-US" sz="2000" dirty="0" smtClean="0"/>
                  <a:t>计算</a:t>
                </a:r>
                <a:r>
                  <a:rPr lang="el-GR" altLang="zh-CN" sz="2000" i="1" dirty="0" smtClean="0"/>
                  <a:t>μ</a:t>
                </a:r>
                <a:r>
                  <a:rPr lang="zh-CN" altLang="en-US" sz="2000" dirty="0" smtClean="0"/>
                  <a:t>的估计值。</a:t>
                </a:r>
                <a:endParaRPr lang="en-US" altLang="zh-CN" sz="200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zh-CN" altLang="en-US" sz="2000" i="1" smtClean="0">
                            <a:latin typeface="Cambria Math"/>
                          </a:rPr>
                          <m:t>𝜇</m:t>
                        </m:r>
                      </m:e>
                    </m:acc>
                    <m:r>
                      <a:rPr lang="en-US" altLang="zh-CN" sz="2000" i="1">
                        <a:latin typeface="Cambria Math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0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sz="2000" i="1" smtClean="0">
                            <a:latin typeface="Cambria Math"/>
                          </a:rPr>
                          <m:t>𝜇</m:t>
                        </m:r>
                        <m:r>
                          <a:rPr lang="en-US" altLang="zh-CN" sz="20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sz="2000" i="1" smtClean="0">
                                <a:latin typeface="Cambria Math"/>
                              </a:rPr>
                              <m:t>𝜇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i="1">
                            <a:latin typeface="Cambria Math"/>
                          </a:rPr>
                          <m:t>𝑑</m:t>
                        </m:r>
                        <m:r>
                          <a:rPr lang="zh-CN" altLang="en-US" sz="2000" i="1" smtClean="0">
                            <a:latin typeface="Cambria Math"/>
                          </a:rPr>
                          <m:t>𝜇</m:t>
                        </m:r>
                      </m:e>
                    </m:nary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结果讨论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    </a:t>
                </a:r>
                <a:r>
                  <a:rPr lang="zh-CN" altLang="en-US" sz="2000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时，有</a:t>
                </a:r>
                <a:endParaRPr lang="en-US" altLang="zh-CN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0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zh-CN" altLang="en-US" sz="2000" i="1" smtClean="0">
                              <a:latin typeface="Cambria Math"/>
                            </a:rPr>
                            <m:t>𝜇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+1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 smtClean="0"/>
              </a:p>
              <a:p>
                <a:endParaRPr lang="en-US" altLang="zh-CN" sz="20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68" y="2164794"/>
                <a:ext cx="7268816" cy="2794996"/>
              </a:xfrm>
              <a:prstGeom prst="rect">
                <a:avLst/>
              </a:prstGeom>
              <a:blipFill rotWithShape="1">
                <a:blip r:embed="rId3"/>
                <a:stretch>
                  <a:fillRect l="-755" t="-22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113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7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744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4.5.2 </a:t>
            </a:r>
            <a:r>
              <a:rPr lang="zh-CN" altLang="en-US" sz="2400" dirty="0" smtClean="0"/>
              <a:t>贝叶斯估计与贝叶斯学习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贝叶斯</a:t>
            </a:r>
            <a:r>
              <a:rPr lang="zh-CN" altLang="en-US" sz="2400" dirty="0"/>
              <a:t>学习</a:t>
            </a:r>
            <a:r>
              <a:rPr lang="zh-CN" altLang="en-US" sz="2400" dirty="0" smtClean="0"/>
              <a:t>的问题描述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59568" y="2164794"/>
            <a:ext cx="7268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基本思想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</a:t>
            </a:r>
            <a:r>
              <a:rPr lang="zh-CN" altLang="en-US" sz="2000" dirty="0" smtClean="0"/>
              <a:t>使用先验概率作为初始值，使用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个样本进行训练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已知条件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已有独立同分布训练样本集</a:t>
            </a:r>
            <a:r>
              <a:rPr lang="en-US" altLang="zh-CN" sz="2000" dirty="0"/>
              <a:t>D</a:t>
            </a:r>
            <a:r>
              <a:rPr lang="zh-CN" altLang="en-US" sz="2000" dirty="0"/>
              <a:t>；</a:t>
            </a:r>
          </a:p>
          <a:p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已知类条件概率密度函数</a:t>
            </a:r>
            <a:r>
              <a:rPr lang="en-US" altLang="zh-CN" sz="2000" dirty="0"/>
              <a:t>p(x|</a:t>
            </a:r>
            <a:r>
              <a:rPr lang="el-GR" altLang="zh-CN" sz="2000" dirty="0">
                <a:cs typeface="Arial" panose="020B0604020202020204" pitchFamily="34" charset="0"/>
              </a:rPr>
              <a:t>θ</a:t>
            </a:r>
            <a:r>
              <a:rPr lang="en-US" altLang="zh-CN" sz="2000" dirty="0"/>
              <a:t>)</a:t>
            </a:r>
            <a:r>
              <a:rPr lang="zh-CN" altLang="en-US" sz="2000" dirty="0"/>
              <a:t>的形式</a:t>
            </a:r>
            <a:r>
              <a:rPr lang="zh-CN" altLang="en-US" sz="2000" dirty="0" smtClean="0"/>
              <a:t>，参数</a:t>
            </a:r>
            <a:r>
              <a:rPr lang="el-GR" altLang="zh-CN" sz="2000" dirty="0">
                <a:cs typeface="Arial" panose="020B0604020202020204" pitchFamily="34" charset="0"/>
              </a:rPr>
              <a:t>θ</a:t>
            </a:r>
            <a:r>
              <a:rPr lang="zh-CN" altLang="el-GR" sz="2000" dirty="0">
                <a:cs typeface="Arial" panose="020B0604020202020204" pitchFamily="34" charset="0"/>
              </a:rPr>
              <a:t>未知；</a:t>
            </a:r>
            <a:endParaRPr lang="zh-CN" altLang="en-US" sz="2000" dirty="0">
              <a:cs typeface="Arial" panose="020B0604020202020204" pitchFamily="34" charset="0"/>
            </a:endParaRPr>
          </a:p>
          <a:p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已知参数</a:t>
            </a:r>
            <a:r>
              <a:rPr lang="el-GR" altLang="zh-CN" sz="2000" dirty="0">
                <a:cs typeface="Arial" panose="020B0604020202020204" pitchFamily="34" charset="0"/>
              </a:rPr>
              <a:t>θ</a:t>
            </a:r>
            <a:r>
              <a:rPr lang="zh-CN" altLang="el-GR" sz="2000" dirty="0">
                <a:cs typeface="Arial" panose="020B0604020202020204" pitchFamily="34" charset="0"/>
              </a:rPr>
              <a:t>的先验概率密度函数</a:t>
            </a:r>
            <a:r>
              <a:rPr lang="en-US" altLang="zh-CN" sz="2000" dirty="0">
                <a:cs typeface="Arial" panose="020B0604020202020204" pitchFamily="34" charset="0"/>
              </a:rPr>
              <a:t>p(</a:t>
            </a:r>
            <a:r>
              <a:rPr lang="el-GR" altLang="zh-CN" sz="2000" dirty="0">
                <a:cs typeface="Arial" panose="020B0604020202020204" pitchFamily="34" charset="0"/>
              </a:rPr>
              <a:t>θ</a:t>
            </a:r>
            <a:r>
              <a:rPr lang="en-US" altLang="zh-CN" sz="2000" dirty="0">
                <a:cs typeface="Arial" panose="020B0604020202020204" pitchFamily="34" charset="0"/>
              </a:rPr>
              <a:t>)</a:t>
            </a:r>
            <a:r>
              <a:rPr lang="zh-CN" altLang="en-US" sz="2000" dirty="0">
                <a:cs typeface="Arial" panose="020B0604020202020204" pitchFamily="34" charset="0"/>
              </a:rPr>
              <a:t>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要求解的问题</a:t>
            </a:r>
            <a:r>
              <a:rPr lang="en-US" altLang="zh-CN" sz="2000" dirty="0" smtClean="0"/>
              <a:t>        </a:t>
            </a:r>
          </a:p>
          <a:p>
            <a:r>
              <a:rPr lang="zh-CN" altLang="en-US" sz="2000" dirty="0"/>
              <a:t> </a:t>
            </a:r>
            <a:r>
              <a:rPr lang="zh-CN" altLang="en-US" sz="2000" dirty="0" smtClean="0"/>
              <a:t>       求</a:t>
            </a:r>
            <a:r>
              <a:rPr lang="zh-CN" altLang="en-US" sz="2000" dirty="0"/>
              <a:t>在已有训练样本集</a:t>
            </a:r>
            <a:r>
              <a:rPr lang="en-US" altLang="zh-CN" sz="2000" dirty="0"/>
              <a:t>D</a:t>
            </a:r>
            <a:r>
              <a:rPr lang="zh-CN" altLang="en-US" sz="2000" dirty="0"/>
              <a:t>的条件下，类条件概率密度函数</a:t>
            </a:r>
            <a:r>
              <a:rPr lang="en-US" altLang="zh-CN" sz="2000" dirty="0"/>
              <a:t>p(</a:t>
            </a:r>
            <a:r>
              <a:rPr lang="en-US" altLang="zh-CN" sz="2000" dirty="0" err="1"/>
              <a:t>x|D</a:t>
            </a:r>
            <a:r>
              <a:rPr lang="en-US" altLang="zh-CN" sz="2000" dirty="0"/>
              <a:t>)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5101153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贝叶斯学习与贝叶斯估计的区别：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        （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</a:rPr>
              <a:t>）贝叶斯学习需要迭代获得参数</a:t>
            </a:r>
            <a:endParaRPr lang="zh-CN" altLang="en-US" sz="20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        （</a:t>
            </a:r>
            <a:r>
              <a:rPr lang="en-US" altLang="zh-CN" sz="2000" dirty="0" smtClean="0">
                <a:solidFill>
                  <a:srgbClr val="FF0000"/>
                </a:solidFill>
              </a:rPr>
              <a:t>2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贝叶斯估计直接计算参数</a:t>
            </a:r>
            <a:endParaRPr lang="zh-CN" altLang="el-GR" sz="20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114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048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685800" y="609600"/>
            <a:ext cx="7702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4.5 </a:t>
            </a:r>
            <a:r>
              <a:rPr lang="zh-CN" altLang="en-US" kern="0" dirty="0" smtClean="0"/>
              <a:t>概率密度函数的参数估计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682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4.5.2 </a:t>
            </a:r>
            <a:r>
              <a:rPr lang="zh-CN" altLang="en-US" sz="2400" dirty="0" smtClean="0"/>
              <a:t>贝叶斯估计与贝叶斯学习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贝叶斯学习的步骤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9568" y="2164794"/>
                <a:ext cx="7268816" cy="3726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迭代原理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</m:e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/>
                                  </a:rPr>
                                  <m:t>𝜃</m:t>
                                </m:r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r>
                  <a:rPr lang="zh-CN" altLang="en-US" sz="2000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 smtClean="0"/>
                  <a:t>的先验概率。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第一个样本：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000" i="1">
                            <a:latin typeface="Cambria Math"/>
                          </a:rPr>
                          <m:t>𝑝</m:t>
                        </m:r>
                        <m:r>
                          <a:rPr lang="en-US" altLang="zh-CN" sz="2000" i="1">
                            <a:latin typeface="Cambria Math"/>
                          </a:rPr>
                          <m:t>(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/>
                              </a:rPr>
                              <m:t>𝑑</m:t>
                            </m:r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后续样本逐步修正后验概率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</m:e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</m:e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000" i="1">
                            <a:latin typeface="Cambria Math"/>
                          </a:rPr>
                          <m:t>𝑝</m:t>
                        </m:r>
                        <m:r>
                          <a:rPr lang="en-US" altLang="zh-CN" sz="2000" i="1">
                            <a:latin typeface="Cambria Math"/>
                          </a:rPr>
                          <m:t>(</m:t>
                        </m:r>
                        <m:r>
                          <a:rPr lang="zh-CN" altLang="en-US" sz="2000" i="1">
                            <a:latin typeface="Cambria Math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/>
                                  </a:rPr>
                                  <m:t>𝜃</m:t>
                                </m:r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latin typeface="Cambria Math"/>
                              </a:rPr>
                              <m:t>𝑑</m:t>
                            </m:r>
                            <m:r>
                              <a:rPr lang="zh-CN" altLang="en-US" sz="2000" i="1">
                                <a:latin typeface="Cambria Math"/>
                              </a:rPr>
                              <m:t>𝜃</m:t>
                            </m:r>
                          </m:e>
                        </m:nary>
                      </m:den>
                    </m:f>
                    <m:r>
                      <a:rPr lang="zh-CN" alt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000" dirty="0" smtClean="0"/>
                  <a:t>。</a:t>
                </a:r>
                <a:endParaRPr lang="zh-CN" altLang="en-US" sz="2000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计算类概率密度函数</a:t>
                </a:r>
                <a:endParaRPr lang="en-US" altLang="zh-CN" sz="2000" dirty="0" smtClean="0"/>
              </a:p>
              <a:p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0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𝑋</m:t>
                        </m:r>
                      </m: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𝑑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e>
                    </m:nary>
                  </m:oMath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68" y="2164794"/>
                <a:ext cx="7268816" cy="3726661"/>
              </a:xfrm>
              <a:prstGeom prst="rect">
                <a:avLst/>
              </a:prstGeom>
              <a:blipFill rotWithShape="1">
                <a:blip r:embed="rId3"/>
                <a:stretch>
                  <a:fillRect l="-923" t="-1146" b="-21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115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006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 dirty="0">
              <a:latin typeface="Tahoma" pitchFamily="34" charset="0"/>
            </a:endParaRPr>
          </a:p>
        </p:txBody>
      </p:sp>
      <p:sp>
        <p:nvSpPr>
          <p:cNvPr id="18438" name="矩形 1"/>
          <p:cNvSpPr>
            <a:spLocks noChangeArrowheads="1"/>
          </p:cNvSpPr>
          <p:nvPr/>
        </p:nvSpPr>
        <p:spPr bwMode="auto">
          <a:xfrm>
            <a:off x="8470430" y="630193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FC6A188-9118-4EAF-9756-1DDDEAC2C31D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116</a:t>
            </a:fld>
            <a:endParaRPr lang="en-US" altLang="zh-CN" sz="2800" dirty="0"/>
          </a:p>
        </p:txBody>
      </p:sp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/>
              <a:t>概率密度函数</a:t>
            </a:r>
            <a:r>
              <a:rPr lang="zh-CN" altLang="en-US" dirty="0" smtClean="0"/>
              <a:t>的非参数估计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5" y="2060848"/>
            <a:ext cx="7814839" cy="4241087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5580112" y="5346924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473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38917" name="矩形 1"/>
          <p:cNvSpPr>
            <a:spLocks noChangeArrowheads="1"/>
          </p:cNvSpPr>
          <p:nvPr/>
        </p:nvSpPr>
        <p:spPr bwMode="auto">
          <a:xfrm>
            <a:off x="8388424" y="6309014"/>
            <a:ext cx="7657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117</a:t>
            </a:fld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628800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 </a:t>
            </a:r>
            <a:r>
              <a:rPr lang="zh-CN" altLang="en-US" sz="2400" dirty="0" smtClean="0"/>
              <a:t>小节知识导图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28" y="2090465"/>
            <a:ext cx="5626784" cy="42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2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48143374"/>
              </p:ext>
            </p:extLst>
          </p:nvPr>
        </p:nvGraphicFramePr>
        <p:xfrm>
          <a:off x="4002796" y="3284984"/>
          <a:ext cx="1214607" cy="676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74" name="Equation" r:id="rId3" imgW="2361960" imgH="1168200" progId="Equation.DSMT4">
                  <p:embed/>
                </p:oleObj>
              </mc:Choice>
              <mc:Fallback>
                <p:oleObj name="Equation" r:id="rId3" imgW="2361960" imgH="116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796" y="3284984"/>
                        <a:ext cx="1214607" cy="676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4.6.1 </a:t>
            </a:r>
            <a:r>
              <a:rPr lang="zh-CN" altLang="en-US" sz="2400" dirty="0"/>
              <a:t>非</a:t>
            </a:r>
            <a:r>
              <a:rPr lang="zh-CN" altLang="en-US" sz="2400" dirty="0" smtClean="0"/>
              <a:t>参数估计的基本方法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2220833"/>
            <a:ext cx="7488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概率密度函数的估计公式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</a:t>
            </a:r>
            <a:r>
              <a:rPr lang="zh-CN" altLang="en-US" sz="2000" dirty="0" smtClean="0"/>
              <a:t>令</a:t>
            </a:r>
            <a:r>
              <a:rPr lang="en-US" altLang="zh-CN" sz="2000" dirty="0"/>
              <a:t>R</a:t>
            </a:r>
            <a:r>
              <a:rPr lang="zh-CN" altLang="en-US" sz="2000" dirty="0"/>
              <a:t>是包含样本点</a:t>
            </a:r>
            <a:r>
              <a:rPr lang="en-US" altLang="zh-CN" sz="2000" dirty="0"/>
              <a:t>x</a:t>
            </a:r>
            <a:r>
              <a:rPr lang="zh-CN" altLang="en-US" sz="2000" dirty="0"/>
              <a:t>的一个区域，其体积为</a:t>
            </a:r>
            <a:r>
              <a:rPr lang="en-US" altLang="zh-CN" sz="2000" dirty="0"/>
              <a:t>V</a:t>
            </a:r>
            <a:r>
              <a:rPr lang="zh-CN" altLang="en-US" sz="2000" dirty="0"/>
              <a:t>，设有</a:t>
            </a:r>
            <a:r>
              <a:rPr lang="en-US" altLang="zh-CN" sz="2000" dirty="0"/>
              <a:t>n</a:t>
            </a:r>
            <a:r>
              <a:rPr lang="zh-CN" altLang="en-US" sz="2000" dirty="0"/>
              <a:t>个训练样本，其中有</a:t>
            </a:r>
            <a:r>
              <a:rPr lang="en-US" altLang="zh-CN" sz="2000" dirty="0"/>
              <a:t>k</a:t>
            </a:r>
            <a:r>
              <a:rPr lang="zh-CN" altLang="en-US" sz="2000" dirty="0"/>
              <a:t>个落在区域</a:t>
            </a:r>
            <a:r>
              <a:rPr lang="en-US" altLang="zh-CN" sz="2000" dirty="0"/>
              <a:t>R</a:t>
            </a:r>
            <a:r>
              <a:rPr lang="zh-CN" altLang="en-US" sz="2000" dirty="0"/>
              <a:t>中，则可对概率密度作出一个估计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        </a:t>
            </a:r>
            <a:endParaRPr lang="zh-CN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101" y="4293096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核心思想</a:t>
            </a:r>
            <a:endParaRPr lang="en-US" altLang="zh-CN" sz="2000" dirty="0" smtClean="0"/>
          </a:p>
          <a:p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相当于用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区域内的平均性质来作为点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的估计，是一种数据的平滑。</a:t>
            </a:r>
            <a:endParaRPr lang="zh-CN" altLang="en-US" sz="2000" dirty="0"/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118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09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4.6.1 </a:t>
            </a:r>
            <a:r>
              <a:rPr lang="zh-CN" altLang="en-US" sz="2400" dirty="0"/>
              <a:t>非</a:t>
            </a:r>
            <a:r>
              <a:rPr lang="zh-CN" altLang="en-US" sz="2400" dirty="0" smtClean="0"/>
              <a:t>参数估计的基本方法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2220833"/>
            <a:ext cx="7488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有效性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有效性的两个决定因素：样本数量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的多少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区域体积</a:t>
            </a:r>
            <a:r>
              <a:rPr lang="en-US" altLang="zh-CN" sz="2000" dirty="0" smtClean="0"/>
              <a:t>V</a:t>
            </a:r>
            <a:r>
              <a:rPr lang="zh-CN" altLang="en-US" sz="2000" dirty="0" smtClean="0"/>
              <a:t>大小的选择。</a:t>
            </a:r>
            <a:endParaRPr lang="zh-CN" altLang="en-US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区域体积</a:t>
            </a:r>
            <a:r>
              <a:rPr lang="en-US" altLang="zh-CN" sz="2000" dirty="0"/>
              <a:t>V</a:t>
            </a:r>
            <a:r>
              <a:rPr lang="zh-CN" altLang="en-US" sz="2000" dirty="0" smtClean="0"/>
              <a:t>大小的影响：当</a:t>
            </a:r>
            <a:r>
              <a:rPr lang="en-US" altLang="zh-CN" sz="2000" dirty="0"/>
              <a:t>n</a:t>
            </a:r>
            <a:r>
              <a:rPr lang="zh-CN" altLang="en-US" sz="2000" dirty="0"/>
              <a:t>固定时，</a:t>
            </a:r>
            <a:r>
              <a:rPr lang="en-US" altLang="zh-CN" sz="2000" dirty="0"/>
              <a:t>V</a:t>
            </a:r>
            <a:r>
              <a:rPr lang="zh-CN" altLang="en-US" sz="2000" dirty="0"/>
              <a:t>的大小对估计的效果影响很大，过大则平滑过多，不够精确；过小则可能导致在此区域内无样本点，</a:t>
            </a:r>
            <a:r>
              <a:rPr lang="en-US" altLang="zh-CN" sz="2000" dirty="0"/>
              <a:t>k=0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119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362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8662194" y="6354077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99593" y="2148825"/>
            <a:ext cx="75586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为什么要将模式识别的研究对象分类？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分类后可以总结研究对象的特点，从而选择合适的算法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模式识别的研究对象分为几类？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确定性事件（类似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通信原理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中的确知信号）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随机</a:t>
            </a:r>
            <a:r>
              <a:rPr lang="zh-CN" altLang="en-US" sz="2000" dirty="0" smtClean="0"/>
              <a:t>事件（类似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通信原理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中的随机过程）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确定性事件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定义：</a:t>
            </a:r>
            <a:r>
              <a:rPr lang="zh-CN" altLang="en-US" sz="2000" dirty="0">
                <a:solidFill>
                  <a:srgbClr val="000000"/>
                </a:solidFill>
              </a:rPr>
              <a:t>事物</a:t>
            </a:r>
            <a:r>
              <a:rPr lang="zh-CN" altLang="en-US" sz="2000" dirty="0" smtClean="0">
                <a:solidFill>
                  <a:srgbClr val="000000"/>
                </a:solidFill>
              </a:rPr>
              <a:t>间（即特征与分类间）有</a:t>
            </a:r>
            <a:r>
              <a:rPr lang="zh-CN" altLang="en-US" sz="2000" dirty="0">
                <a:solidFill>
                  <a:srgbClr val="000000"/>
                </a:solidFill>
              </a:rPr>
              <a:t>确定的因果</a:t>
            </a:r>
            <a:r>
              <a:rPr lang="zh-CN" altLang="en-US" sz="2000" dirty="0" smtClean="0">
                <a:solidFill>
                  <a:srgbClr val="000000"/>
                </a:solidFill>
              </a:rPr>
              <a:t>关系。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特点：特征可以明确确定</a:t>
            </a:r>
            <a:r>
              <a:rPr lang="zh-CN" altLang="en-US" sz="2000" dirty="0" smtClean="0"/>
              <a:t>分类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例子：根据</a:t>
            </a:r>
            <a:r>
              <a:rPr lang="zh-CN" altLang="en-US" sz="2000" dirty="0"/>
              <a:t>特征（三条直线边的闭合连线和一个直角）可以确定这是一个直角三角形</a:t>
            </a:r>
            <a:r>
              <a:rPr lang="zh-CN" altLang="en-US" sz="2000" dirty="0" smtClean="0"/>
              <a:t>。</a:t>
            </a:r>
            <a:endParaRPr lang="en-US" altLang="zh-CN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分类方法：线性判别函数（第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章）</a:t>
            </a:r>
            <a:endParaRPr lang="en-US" altLang="zh-CN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576" y="1628800"/>
            <a:ext cx="367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4.1-1 </a:t>
            </a:r>
            <a:r>
              <a:rPr lang="zh-CN" altLang="en-US" sz="2400" dirty="0" smtClean="0"/>
              <a:t>两类研究对象：概念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857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6" name="Object 8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251159091"/>
              </p:ext>
            </p:extLst>
          </p:nvPr>
        </p:nvGraphicFramePr>
        <p:xfrm>
          <a:off x="6588224" y="4350713"/>
          <a:ext cx="955582" cy="40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470" name="Equation" r:id="rId3" imgW="1968480" imgH="749160" progId="Equation.DSMT4">
                  <p:embed/>
                </p:oleObj>
              </mc:Choice>
              <mc:Fallback>
                <p:oleObj name="Equation" r:id="rId3" imgW="1968480" imgH="749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4350713"/>
                        <a:ext cx="955582" cy="409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264370"/>
              </p:ext>
            </p:extLst>
          </p:nvPr>
        </p:nvGraphicFramePr>
        <p:xfrm>
          <a:off x="6156176" y="4934074"/>
          <a:ext cx="1290633" cy="42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471" name="Equation" r:id="rId5" imgW="2286000" imgH="749160" progId="Equation.DSMT4">
                  <p:embed/>
                </p:oleObj>
              </mc:Choice>
              <mc:Fallback>
                <p:oleObj name="Equation" r:id="rId5" imgW="2286000" imgH="749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4934074"/>
                        <a:ext cx="1290633" cy="4225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237925"/>
              </p:ext>
            </p:extLst>
          </p:nvPr>
        </p:nvGraphicFramePr>
        <p:xfrm>
          <a:off x="6310174" y="5474775"/>
          <a:ext cx="1080120" cy="622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472" name="Equation" r:id="rId7" imgW="2044440" imgH="1180800" progId="Equation.DSMT4">
                  <p:embed/>
                </p:oleObj>
              </mc:Choice>
              <mc:Fallback>
                <p:oleObj name="Equation" r:id="rId7" imgW="2044440" imgH="1180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0174" y="5474775"/>
                        <a:ext cx="1080120" cy="6229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1628800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4.6.1 </a:t>
            </a:r>
            <a:r>
              <a:rPr lang="zh-CN" altLang="en-US" sz="2400" dirty="0"/>
              <a:t>非</a:t>
            </a:r>
            <a:r>
              <a:rPr lang="zh-CN" altLang="en-US" sz="2400" dirty="0" smtClean="0"/>
              <a:t>参数估计的基本方法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55576" y="2204862"/>
            <a:ext cx="7488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收敛性</a:t>
            </a:r>
            <a:endParaRPr lang="en-US" altLang="zh-CN" sz="2000" dirty="0" smtClean="0"/>
          </a:p>
          <a:p>
            <a:r>
              <a:rPr lang="zh-CN" altLang="en-US" sz="2000" dirty="0" smtClean="0"/>
              <a:t>        构造</a:t>
            </a:r>
            <a:r>
              <a:rPr lang="zh-CN" altLang="en-US" sz="2000" dirty="0"/>
              <a:t>一系列包含</a:t>
            </a:r>
            <a:r>
              <a:rPr lang="en-US" altLang="zh-CN" sz="2000" dirty="0"/>
              <a:t>x</a:t>
            </a:r>
            <a:r>
              <a:rPr lang="zh-CN" altLang="en-US" sz="2000" dirty="0"/>
              <a:t>的区域</a:t>
            </a:r>
            <a:r>
              <a:rPr lang="en-US" altLang="zh-CN" sz="2000" dirty="0"/>
              <a:t>R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 R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 …</a:t>
            </a:r>
            <a:r>
              <a:rPr lang="zh-CN" altLang="en-US" sz="2000" dirty="0"/>
              <a:t>，对应</a:t>
            </a:r>
            <a:r>
              <a:rPr lang="en-US" altLang="zh-CN" sz="2000" dirty="0"/>
              <a:t>n=1,2,…</a:t>
            </a:r>
            <a:r>
              <a:rPr lang="zh-CN" altLang="en-US" sz="2000" dirty="0"/>
              <a:t>，则对</a:t>
            </a:r>
            <a:r>
              <a:rPr lang="en-US" altLang="zh-CN" sz="2000" dirty="0"/>
              <a:t>p(x)</a:t>
            </a:r>
            <a:r>
              <a:rPr lang="zh-CN" altLang="en-US" sz="2000" dirty="0"/>
              <a:t>有一系列的估计：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        当</a:t>
            </a:r>
            <a:r>
              <a:rPr lang="zh-CN" altLang="en-US" sz="2000" dirty="0"/>
              <a:t>满足下列条件时，</a:t>
            </a:r>
            <a:r>
              <a:rPr lang="en-US" altLang="zh-CN" sz="2000" dirty="0" err="1"/>
              <a:t>p</a:t>
            </a:r>
            <a:r>
              <a:rPr lang="en-US" altLang="zh-CN" sz="2000" baseline="-25000" dirty="0" err="1"/>
              <a:t>n</a:t>
            </a:r>
            <a:r>
              <a:rPr lang="en-US" altLang="zh-CN" sz="2000" dirty="0"/>
              <a:t>(x)</a:t>
            </a:r>
            <a:r>
              <a:rPr lang="zh-CN" altLang="en-US" sz="2000" dirty="0"/>
              <a:t>收敛于</a:t>
            </a:r>
            <a:r>
              <a:rPr lang="en-US" altLang="zh-CN" sz="2000" dirty="0"/>
              <a:t>p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(x)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</p:txBody>
      </p:sp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79403520"/>
              </p:ext>
            </p:extLst>
          </p:nvPr>
        </p:nvGraphicFramePr>
        <p:xfrm>
          <a:off x="3529559" y="3021858"/>
          <a:ext cx="11557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473" name="Equation" r:id="rId9" imgW="2755900" imgH="1295400" progId="Equation.DSMT4">
                  <p:embed/>
                </p:oleObj>
              </mc:Choice>
              <mc:Fallback>
                <p:oleObj name="Equation" r:id="rId9" imgW="2755900" imgH="1295400" progId="Equation.DSMT4">
                  <p:embed/>
                  <p:pic>
                    <p:nvPicPr>
                      <p:cNvPr id="0" name="对象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559" y="3021858"/>
                        <a:ext cx="11557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8744" y="4350713"/>
            <a:ext cx="5981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1. </a:t>
            </a:r>
            <a:r>
              <a:rPr lang="zh-CN" altLang="en-US" sz="2000" dirty="0" smtClean="0"/>
              <a:t>当样本数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增大时，</a:t>
            </a:r>
            <a:r>
              <a:rPr lang="en-US" altLang="zh-CN" sz="2000" i="1" dirty="0" err="1" smtClean="0"/>
              <a:t>p</a:t>
            </a:r>
            <a:r>
              <a:rPr lang="en-US" altLang="zh-CN" sz="2000" i="1" baseline="-25000" dirty="0" err="1" smtClean="0"/>
              <a:t>n</a:t>
            </a:r>
            <a:r>
              <a:rPr lang="en-US" altLang="zh-CN" sz="2000" i="1" dirty="0" smtClean="0"/>
              <a:t>(x)</a:t>
            </a:r>
            <a:r>
              <a:rPr lang="zh-CN" altLang="en-US" sz="2000" dirty="0" smtClean="0"/>
              <a:t>能代表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点的密度</a:t>
            </a:r>
            <a:r>
              <a:rPr lang="en-US" altLang="zh-CN" sz="2000" i="1" dirty="0" smtClean="0"/>
              <a:t>p(x)</a:t>
            </a:r>
            <a:r>
              <a:rPr lang="zh-CN" altLang="en-US" sz="2000" dirty="0" smtClean="0"/>
              <a:t>，即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55576" y="4932142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. </a:t>
            </a:r>
            <a:r>
              <a:rPr lang="zh-CN" altLang="en-US" sz="2000" dirty="0" smtClean="0"/>
              <a:t>当样本数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增大时，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点出现的频率也增大，即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755576" y="5586202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3. </a:t>
            </a:r>
            <a:r>
              <a:rPr lang="zh-CN" altLang="en-US" sz="2000" dirty="0" smtClean="0"/>
              <a:t>当样本数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增大时，在小区域的样本数极小，即</a:t>
            </a:r>
            <a:endParaRPr lang="zh-CN" altLang="en-US" sz="2000" dirty="0"/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120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7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4.6.1 </a:t>
            </a:r>
            <a:r>
              <a:rPr lang="zh-CN" altLang="en-US" sz="2400" dirty="0"/>
              <a:t>非</a:t>
            </a:r>
            <a:r>
              <a:rPr lang="zh-CN" altLang="en-US" sz="2400" dirty="0" smtClean="0"/>
              <a:t>参数估计的基本方法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2220833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区域选择的两种方法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err="1"/>
              <a:t>Parzen</a:t>
            </a:r>
            <a:r>
              <a:rPr lang="zh-CN" altLang="en-US" sz="2000" dirty="0"/>
              <a:t>窗法：区域体积</a:t>
            </a:r>
            <a:r>
              <a:rPr lang="en-US" altLang="zh-CN" sz="2000" dirty="0"/>
              <a:t>V</a:t>
            </a:r>
            <a:r>
              <a:rPr lang="zh-CN" altLang="en-US" sz="2000" dirty="0"/>
              <a:t>是样本数</a:t>
            </a:r>
            <a:r>
              <a:rPr lang="en-US" altLang="zh-CN" sz="2000" dirty="0"/>
              <a:t>n</a:t>
            </a:r>
            <a:r>
              <a:rPr lang="zh-CN" altLang="en-US" sz="2000" dirty="0"/>
              <a:t>的函数</a:t>
            </a:r>
            <a:r>
              <a:rPr lang="zh-CN" altLang="en-US" sz="2000" dirty="0" smtClean="0"/>
              <a:t>，如</a:t>
            </a:r>
          </a:p>
          <a:p>
            <a:pPr lvl="1"/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K-</a:t>
            </a:r>
            <a:r>
              <a:rPr lang="zh-CN" altLang="en-US" sz="2000" dirty="0"/>
              <a:t>近邻法</a:t>
            </a:r>
            <a:r>
              <a:rPr lang="zh-CN" altLang="en-US" sz="2000" dirty="0" smtClean="0"/>
              <a:t>：区域</a:t>
            </a:r>
            <a:r>
              <a:rPr lang="zh-CN" altLang="en-US" sz="2000" dirty="0"/>
              <a:t>内的样本数</a:t>
            </a:r>
            <a:r>
              <a:rPr lang="en-US" altLang="zh-CN" sz="2000" dirty="0"/>
              <a:t>k</a:t>
            </a:r>
            <a:r>
              <a:rPr lang="zh-CN" altLang="en-US" sz="2000" dirty="0"/>
              <a:t>是总样本数</a:t>
            </a:r>
            <a:r>
              <a:rPr lang="en-US" altLang="zh-CN" sz="2000" dirty="0"/>
              <a:t>n</a:t>
            </a:r>
            <a:r>
              <a:rPr lang="zh-CN" altLang="en-US" sz="2000" dirty="0"/>
              <a:t>的函数，</a:t>
            </a:r>
            <a:r>
              <a:rPr lang="zh-CN" altLang="en-US" sz="2000" dirty="0" smtClean="0"/>
              <a:t>如</a:t>
            </a:r>
            <a:endParaRPr lang="zh-CN" altLang="en-US" sz="2000" dirty="0"/>
          </a:p>
        </p:txBody>
      </p:sp>
      <p:graphicFrame>
        <p:nvGraphicFramePr>
          <p:cNvPr id="2" name="对象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64911484"/>
              </p:ext>
            </p:extLst>
          </p:nvPr>
        </p:nvGraphicFramePr>
        <p:xfrm>
          <a:off x="6588224" y="2454600"/>
          <a:ext cx="694184" cy="572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814" name="Equation" r:id="rId3" imgW="1714500" imgH="1257300" progId="Equation.DSMT4">
                  <p:embed/>
                </p:oleObj>
              </mc:Choice>
              <mc:Fallback>
                <p:oleObj name="Equation" r:id="rId3" imgW="1714500" imgH="1257300" progId="Equation.DSMT4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2454600"/>
                        <a:ext cx="694184" cy="572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14029303"/>
              </p:ext>
            </p:extLst>
          </p:nvPr>
        </p:nvGraphicFramePr>
        <p:xfrm>
          <a:off x="7380312" y="3117296"/>
          <a:ext cx="897344" cy="43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815" name="Equation" r:id="rId5" imgW="1625600" imgH="698500" progId="Equation.DSMT4">
                  <p:embed/>
                </p:oleObj>
              </mc:Choice>
              <mc:Fallback>
                <p:oleObj name="Equation" r:id="rId5" imgW="1625600" imgH="698500" progId="Equation.DSMT4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3117296"/>
                        <a:ext cx="897344" cy="434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82" y="3789040"/>
            <a:ext cx="6444716" cy="252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121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976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62" name="Object 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739046482"/>
              </p:ext>
            </p:extLst>
          </p:nvPr>
        </p:nvGraphicFramePr>
        <p:xfrm>
          <a:off x="2051720" y="3501008"/>
          <a:ext cx="2137792" cy="890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514" name="Equation" r:id="rId3" imgW="4394160" imgH="1625400" progId="Equation.DSMT4">
                  <p:embed/>
                </p:oleObj>
              </mc:Choice>
              <mc:Fallback>
                <p:oleObj name="Equation" r:id="rId3" imgW="439416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501008"/>
                        <a:ext cx="2137792" cy="8907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8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524396770"/>
              </p:ext>
            </p:extLst>
          </p:nvPr>
        </p:nvGraphicFramePr>
        <p:xfrm>
          <a:off x="2051720" y="4797152"/>
          <a:ext cx="3312368" cy="929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515" name="Equation" r:id="rId5" imgW="6527520" imgH="1625400" progId="Equation.DSMT4">
                  <p:embed/>
                </p:oleObj>
              </mc:Choice>
              <mc:Fallback>
                <p:oleObj name="Equation" r:id="rId5" imgW="652752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797152"/>
                        <a:ext cx="3312368" cy="929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25533"/>
              </p:ext>
            </p:extLst>
          </p:nvPr>
        </p:nvGraphicFramePr>
        <p:xfrm>
          <a:off x="1907704" y="2917770"/>
          <a:ext cx="80525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516" name="Equation" r:id="rId7" imgW="1447560" imgH="647640" progId="Equation.DSMT4">
                  <p:embed/>
                </p:oleObj>
              </mc:Choice>
              <mc:Fallback>
                <p:oleObj name="Equation" r:id="rId7" imgW="144756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2917770"/>
                        <a:ext cx="805250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61853"/>
              </p:ext>
            </p:extLst>
          </p:nvPr>
        </p:nvGraphicFramePr>
        <p:xfrm>
          <a:off x="5724128" y="5144504"/>
          <a:ext cx="15240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517" name="Equation" r:id="rId9" imgW="2082600" imgH="533160" progId="Equation.DSMT4">
                  <p:embed/>
                </p:oleObj>
              </mc:Choice>
              <mc:Fallback>
                <p:oleObj name="Equation" r:id="rId9" imgW="208260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5144504"/>
                        <a:ext cx="15240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1628800"/>
            <a:ext cx="3663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4.6.2 </a:t>
            </a:r>
            <a:r>
              <a:rPr lang="en-US" altLang="zh-CN" sz="2400" dirty="0" err="1" smtClean="0"/>
              <a:t>Parzen</a:t>
            </a:r>
            <a:r>
              <a:rPr lang="zh-CN" altLang="en-US" sz="2400" dirty="0" smtClean="0"/>
              <a:t>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基本概念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2282182"/>
            <a:ext cx="734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定义区域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</a:t>
            </a:r>
            <a:r>
              <a:rPr lang="zh-CN" altLang="en-US" sz="2000" dirty="0" smtClean="0"/>
              <a:t>设区域</a:t>
            </a:r>
            <a:r>
              <a:rPr lang="en-US" altLang="zh-CN" sz="2000" i="1" dirty="0" smtClean="0"/>
              <a:t>R</a:t>
            </a:r>
            <a:r>
              <a:rPr lang="en-US" altLang="zh-CN" sz="2000" i="1" baseline="-25000" dirty="0" smtClean="0"/>
              <a:t>n</a:t>
            </a:r>
            <a:r>
              <a:rPr lang="zh-CN" altLang="en-US" sz="2000" dirty="0" smtClean="0"/>
              <a:t>是一个</a:t>
            </a:r>
            <a:r>
              <a:rPr lang="en-US" altLang="zh-CN" sz="2000" i="1" dirty="0" smtClean="0"/>
              <a:t>d</a:t>
            </a:r>
            <a:r>
              <a:rPr lang="zh-CN" altLang="en-US" sz="2000" dirty="0" smtClean="0"/>
              <a:t>维超立方体，棱长为</a:t>
            </a:r>
            <a:r>
              <a:rPr lang="en-US" altLang="zh-CN" sz="2000" i="1" dirty="0" err="1" smtClean="0"/>
              <a:t>h</a:t>
            </a:r>
            <a:r>
              <a:rPr lang="en-US" altLang="zh-CN" sz="2000" i="1" baseline="-25000" dirty="0" err="1" smtClean="0"/>
              <a:t>n</a:t>
            </a:r>
            <a:r>
              <a:rPr lang="zh-CN" altLang="en-US" sz="2000" dirty="0" smtClean="0"/>
              <a:t>，中心为</a:t>
            </a:r>
            <a:r>
              <a:rPr lang="en-US" altLang="zh-CN" sz="2000" b="1" i="1" dirty="0" smtClean="0"/>
              <a:t>X</a:t>
            </a:r>
            <a:r>
              <a:rPr lang="zh-CN" altLang="en-US" sz="2000" dirty="0" smtClean="0"/>
              <a:t>，则该区域体积为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定义窗函数</a:t>
            </a:r>
            <a:endParaRPr lang="en-US" altLang="zh-CN" sz="2000" dirty="0"/>
          </a:p>
          <a:p>
            <a:r>
              <a:rPr lang="en-US" altLang="zh-CN" sz="2000" dirty="0" smtClean="0"/>
              <a:t>        </a:t>
            </a:r>
          </a:p>
          <a:p>
            <a:r>
              <a:rPr lang="en-US" altLang="zh-CN" sz="2000" dirty="0" smtClean="0"/>
              <a:t>                                                              </a:t>
            </a:r>
            <a:r>
              <a:rPr lang="en-US" altLang="zh-CN" sz="2000" i="1" dirty="0" smtClean="0"/>
              <a:t>u=[u</a:t>
            </a:r>
            <a:r>
              <a:rPr lang="en-US" altLang="zh-CN" sz="2000" i="1" baseline="-25000" dirty="0" smtClean="0"/>
              <a:t>1</a:t>
            </a:r>
            <a:r>
              <a:rPr lang="en-US" altLang="zh-CN" sz="2000" i="1" dirty="0" smtClean="0"/>
              <a:t>,…,</a:t>
            </a:r>
            <a:r>
              <a:rPr lang="en-US" altLang="zh-CN" sz="2000" i="1" dirty="0" err="1" smtClean="0"/>
              <a:t>u</a:t>
            </a:r>
            <a:r>
              <a:rPr lang="en-US" altLang="zh-CN" sz="2000" i="1" baseline="-25000" dirty="0" err="1" smtClean="0"/>
              <a:t>j</a:t>
            </a:r>
            <a:r>
              <a:rPr lang="en-US" altLang="zh-CN" sz="2000" i="1" dirty="0" smtClean="0"/>
              <a:t>,…,</a:t>
            </a:r>
            <a:r>
              <a:rPr lang="en-US" altLang="zh-CN" sz="2000" i="1" dirty="0" err="1" smtClean="0"/>
              <a:t>u</a:t>
            </a:r>
            <a:r>
              <a:rPr lang="en-US" altLang="zh-CN" sz="2000" i="1" baseline="-25000" dirty="0" err="1" smtClean="0"/>
              <a:t>d</a:t>
            </a:r>
            <a:r>
              <a:rPr lang="en-US" altLang="zh-CN" sz="2000" i="1" dirty="0" smtClean="0"/>
              <a:t>]</a:t>
            </a:r>
          </a:p>
          <a:p>
            <a:endParaRPr lang="en-US" altLang="zh-CN" sz="2000" i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判断样本点是否落入窗内的规则</a:t>
            </a:r>
            <a:endParaRPr lang="en-US" altLang="zh-CN" sz="2000" dirty="0" smtClean="0"/>
          </a:p>
          <a:p>
            <a:endParaRPr lang="en-US" altLang="zh-CN" sz="2000" dirty="0"/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122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91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36549854"/>
              </p:ext>
            </p:extLst>
          </p:nvPr>
        </p:nvGraphicFramePr>
        <p:xfrm>
          <a:off x="2651978" y="2564904"/>
          <a:ext cx="1800200" cy="852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83" name="Equation" r:id="rId3" imgW="3504960" imgH="1473120" progId="Equation.DSMT4">
                  <p:embed/>
                </p:oleObj>
              </mc:Choice>
              <mc:Fallback>
                <p:oleObj name="Equation" r:id="rId3" imgW="3504960" imgH="147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978" y="2564904"/>
                        <a:ext cx="1800200" cy="852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02729601"/>
              </p:ext>
            </p:extLst>
          </p:nvPr>
        </p:nvGraphicFramePr>
        <p:xfrm>
          <a:off x="2598070" y="3861048"/>
          <a:ext cx="2664296" cy="84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84" name="Equation" r:id="rId5" imgW="5257800" imgH="1473120" progId="Equation.DSMT4">
                  <p:embed/>
                </p:oleObj>
              </mc:Choice>
              <mc:Fallback>
                <p:oleObj name="Equation" r:id="rId5" imgW="5257800" imgH="147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070" y="3861048"/>
                        <a:ext cx="2664296" cy="842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628800"/>
            <a:ext cx="3663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4.6.2 </a:t>
            </a:r>
            <a:r>
              <a:rPr lang="en-US" altLang="zh-CN" sz="2400" dirty="0" err="1" smtClean="0"/>
              <a:t>Parzen</a:t>
            </a:r>
            <a:r>
              <a:rPr lang="zh-CN" altLang="en-US" sz="2400" dirty="0" smtClean="0"/>
              <a:t>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基本概念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2262931"/>
            <a:ext cx="4464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计算落入窗内的样本点数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估计概率密度</a:t>
            </a:r>
            <a:endParaRPr lang="en-US" altLang="zh-CN" sz="2000" dirty="0" smtClean="0"/>
          </a:p>
          <a:p>
            <a:endParaRPr lang="zh-CN" altLang="en-US" sz="2000" dirty="0"/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123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2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6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082277608"/>
              </p:ext>
            </p:extLst>
          </p:nvPr>
        </p:nvGraphicFramePr>
        <p:xfrm>
          <a:off x="1823951" y="2605653"/>
          <a:ext cx="1070992" cy="459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65" name="Equation" r:id="rId3" imgW="1803240" imgH="685800" progId="Equation.DSMT4">
                  <p:embed/>
                </p:oleObj>
              </mc:Choice>
              <mc:Fallback>
                <p:oleObj name="Equation" r:id="rId3" imgW="180324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951" y="2605653"/>
                        <a:ext cx="1070992" cy="459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29744516"/>
              </p:ext>
            </p:extLst>
          </p:nvPr>
        </p:nvGraphicFramePr>
        <p:xfrm>
          <a:off x="5034311" y="2618773"/>
          <a:ext cx="1579240" cy="553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66" name="Equation" r:id="rId5" imgW="2616120" imgH="812520" progId="Equation.DSMT4">
                  <p:embed/>
                </p:oleObj>
              </mc:Choice>
              <mc:Fallback>
                <p:oleObj name="Equation" r:id="rId5" imgW="261612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4311" y="2618773"/>
                        <a:ext cx="1579240" cy="553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4.6.2 </a:t>
            </a:r>
            <a:r>
              <a:rPr lang="en-US" altLang="zh-CN" sz="2400" dirty="0" err="1" smtClean="0"/>
              <a:t>Parzen</a:t>
            </a:r>
            <a:r>
              <a:rPr lang="zh-CN" altLang="en-US" sz="2400" dirty="0" smtClean="0"/>
              <a:t>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窗函数的选择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62109" y="2205543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窗函数的选择</a:t>
            </a:r>
            <a:endParaRPr lang="zh-CN" altLang="en-US" sz="2000" dirty="0"/>
          </a:p>
        </p:txBody>
      </p:sp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12661147"/>
              </p:ext>
            </p:extLst>
          </p:nvPr>
        </p:nvGraphicFramePr>
        <p:xfrm>
          <a:off x="1331640" y="3284984"/>
          <a:ext cx="5719813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67" name="Image" r:id="rId7" imgW="10971429" imgH="3809524" progId="Photoshop.Image.7">
                  <p:embed/>
                </p:oleObj>
              </mc:Choice>
              <mc:Fallback>
                <p:oleObj name="Image" r:id="rId7" imgW="10971429" imgH="3809524" progId="Photoshop.Image.7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284984"/>
                        <a:ext cx="5719813" cy="2232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797607" y="5589241"/>
            <a:ext cx="80772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kern="0" dirty="0" smtClean="0">
                <a:solidFill>
                  <a:srgbClr val="FF0000"/>
                </a:solidFill>
              </a:rPr>
              <a:t>方窗：区域内的点权重相同。</a:t>
            </a:r>
            <a:endParaRPr lang="en-US" altLang="zh-CN" sz="2000" kern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kern="0" dirty="0">
                <a:solidFill>
                  <a:srgbClr val="FF0000"/>
                </a:solidFill>
              </a:rPr>
              <a:t>正</a:t>
            </a:r>
            <a:r>
              <a:rPr lang="zh-CN" altLang="en-US" sz="2000" kern="0" dirty="0" smtClean="0">
                <a:solidFill>
                  <a:srgbClr val="FF0000"/>
                </a:solidFill>
              </a:rPr>
              <a:t>态窗和指数窗：越接近区域中心点，权重越大</a:t>
            </a:r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124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16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99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4.6.2 </a:t>
            </a:r>
            <a:r>
              <a:rPr lang="en-US" altLang="zh-CN" sz="2400" dirty="0" err="1" smtClean="0"/>
              <a:t>Parzen</a:t>
            </a:r>
            <a:r>
              <a:rPr lang="zh-CN" altLang="en-US" sz="2400" dirty="0" smtClean="0"/>
              <a:t>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窗宽</a:t>
            </a:r>
            <a:r>
              <a:rPr lang="en-US" altLang="zh-CN" sz="2400" i="1" dirty="0" err="1" smtClean="0"/>
              <a:t>h</a:t>
            </a:r>
            <a:r>
              <a:rPr lang="en-US" altLang="zh-CN" sz="2400" i="1" baseline="-25000" dirty="0" err="1" smtClean="0"/>
              <a:t>n</a:t>
            </a:r>
            <a:r>
              <a:rPr lang="zh-CN" altLang="en-US" sz="2400" dirty="0" smtClean="0"/>
              <a:t>对概率密度函数估计的影响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62109" y="2205543"/>
            <a:ext cx="73382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影响分析的条件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样本数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固定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窗宽</a:t>
            </a:r>
            <a:r>
              <a:rPr lang="en-US" altLang="zh-CN" sz="2000" i="1" dirty="0" err="1"/>
              <a:t>h</a:t>
            </a:r>
            <a:r>
              <a:rPr lang="en-US" altLang="zh-CN" sz="2000" i="1" baseline="-25000" dirty="0" err="1"/>
              <a:t>n</a:t>
            </a:r>
            <a:r>
              <a:rPr lang="zh-CN" altLang="en-US" sz="2000" dirty="0"/>
              <a:t>对概率密度函数估计的</a:t>
            </a:r>
            <a:r>
              <a:rPr lang="zh-CN" altLang="en-US" sz="2000" dirty="0" smtClean="0"/>
              <a:t>影响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窗越宽，分辨率降低；窗越窄，分辨率越高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窗越宽，</a:t>
            </a:r>
            <a:r>
              <a:rPr lang="en-US" altLang="zh-CN" sz="2000" b="1" i="1" dirty="0" err="1" smtClean="0"/>
              <a:t>p</a:t>
            </a:r>
            <a:r>
              <a:rPr lang="en-US" altLang="zh-CN" sz="2000" b="1" i="1" baseline="-25000" dirty="0" err="1" smtClean="0"/>
              <a:t>n</a:t>
            </a:r>
            <a:r>
              <a:rPr lang="en-US" altLang="zh-CN" sz="2000" b="1" i="1" dirty="0" smtClean="0"/>
              <a:t>(X)</a:t>
            </a:r>
            <a:r>
              <a:rPr lang="zh-CN" altLang="en-US" sz="2000" dirty="0" smtClean="0"/>
              <a:t>随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变换越平缓；窗越窄，</a:t>
            </a:r>
            <a:r>
              <a:rPr lang="en-US" altLang="zh-CN" sz="2000" b="1" i="1" dirty="0"/>
              <a:t> </a:t>
            </a:r>
            <a:r>
              <a:rPr lang="en-US" altLang="zh-CN" sz="2000" b="1" i="1" dirty="0" err="1"/>
              <a:t>p</a:t>
            </a:r>
            <a:r>
              <a:rPr lang="en-US" altLang="zh-CN" sz="2000" b="1" i="1" baseline="-25000" dirty="0" err="1"/>
              <a:t>n</a:t>
            </a:r>
            <a:r>
              <a:rPr lang="en-US" altLang="zh-CN" sz="2000" b="1" i="1" dirty="0"/>
              <a:t>(X)</a:t>
            </a:r>
            <a:r>
              <a:rPr lang="zh-CN" altLang="en-US" sz="2000" dirty="0" smtClean="0"/>
              <a:t>波动越大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理论最好情况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N</a:t>
            </a:r>
            <a:r>
              <a:rPr lang="zh-CN" altLang="en-US" sz="2000" dirty="0" smtClean="0"/>
              <a:t>足够大，窗趋近于零：既精确，又平稳</a:t>
            </a:r>
            <a:endParaRPr lang="zh-CN" altLang="en-US" sz="2000" dirty="0"/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125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296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833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4.6.2 </a:t>
            </a:r>
            <a:r>
              <a:rPr lang="en-US" altLang="zh-CN" sz="2400" dirty="0" err="1" smtClean="0"/>
              <a:t>Parzen</a:t>
            </a:r>
            <a:r>
              <a:rPr lang="zh-CN" altLang="en-US" sz="2400" dirty="0" smtClean="0"/>
              <a:t>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窗宽</a:t>
            </a:r>
            <a:r>
              <a:rPr lang="en-US" altLang="zh-CN" sz="2400" i="1" dirty="0" err="1" smtClean="0"/>
              <a:t>h</a:t>
            </a:r>
            <a:r>
              <a:rPr lang="en-US" altLang="zh-CN" sz="2400" i="1" baseline="-25000" dirty="0" err="1" smtClean="0"/>
              <a:t>n</a:t>
            </a:r>
            <a:r>
              <a:rPr lang="zh-CN" altLang="en-US" sz="2400" dirty="0" smtClean="0"/>
              <a:t>对概率密度函数估计的影响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单峰图</a:t>
            </a:r>
            <a:endParaRPr lang="zh-CN" alt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5424263" cy="4106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126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569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802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4.6.2 </a:t>
            </a:r>
            <a:r>
              <a:rPr lang="en-US" altLang="zh-CN" sz="2400" dirty="0" err="1" smtClean="0"/>
              <a:t>Parzen</a:t>
            </a:r>
            <a:r>
              <a:rPr lang="zh-CN" altLang="en-US" sz="2400" dirty="0" smtClean="0"/>
              <a:t>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窗宽</a:t>
            </a:r>
            <a:r>
              <a:rPr lang="en-US" altLang="zh-CN" sz="2400" i="1" dirty="0" err="1" smtClean="0"/>
              <a:t>h</a:t>
            </a:r>
            <a:r>
              <a:rPr lang="en-US" altLang="zh-CN" sz="2400" i="1" baseline="-25000" dirty="0" err="1" smtClean="0"/>
              <a:t>n</a:t>
            </a:r>
            <a:r>
              <a:rPr lang="zh-CN" altLang="en-US" sz="2400" dirty="0" smtClean="0"/>
              <a:t>对概率密度函数估计的影响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双峰图</a:t>
            </a:r>
            <a:endParaRPr lang="zh-CN" alt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90464"/>
            <a:ext cx="5363146" cy="421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127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0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12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4.6.2 </a:t>
            </a:r>
            <a:r>
              <a:rPr lang="en-US" altLang="zh-CN" sz="2400" dirty="0" err="1" smtClean="0"/>
              <a:t>Parzen</a:t>
            </a:r>
            <a:r>
              <a:rPr lang="zh-CN" altLang="en-US" sz="2400" dirty="0" smtClean="0"/>
              <a:t>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概率密度函数估计步骤总结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07940" y="2322656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第一步：选择窗函数</a:t>
            </a:r>
            <a:endParaRPr lang="en-US" altLang="zh-CN" sz="2000" dirty="0" smtClean="0"/>
          </a:p>
          <a:p>
            <a:r>
              <a:rPr lang="zh-CN" altLang="en-US" sz="2000" dirty="0"/>
              <a:t>第二</a:t>
            </a:r>
            <a:r>
              <a:rPr lang="zh-CN" altLang="en-US" sz="2000" dirty="0" smtClean="0"/>
              <a:t>步：选择窗宽</a:t>
            </a:r>
            <a:endParaRPr lang="en-US" altLang="zh-CN" sz="2000" dirty="0" smtClean="0"/>
          </a:p>
          <a:p>
            <a:r>
              <a:rPr lang="zh-CN" altLang="en-US" sz="2000" dirty="0" smtClean="0"/>
              <a:t>第三步：</a:t>
            </a:r>
            <a:r>
              <a:rPr lang="zh-CN" altLang="en-US" sz="2000" dirty="0"/>
              <a:t>将样本值带入窗函数</a:t>
            </a:r>
            <a:endParaRPr lang="en-US" altLang="zh-CN" sz="2000" dirty="0" smtClean="0"/>
          </a:p>
          <a:p>
            <a:r>
              <a:rPr lang="zh-CN" altLang="en-US" sz="2000" dirty="0"/>
              <a:t>第四</a:t>
            </a:r>
            <a:r>
              <a:rPr lang="zh-CN" altLang="en-US" sz="2000" dirty="0" smtClean="0"/>
              <a:t>步：将窗函数带入概率密度函数表达式，得到最终结果</a:t>
            </a:r>
            <a:endParaRPr lang="zh-CN" altLang="en-US" sz="2000" dirty="0"/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128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467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4.6.2 </a:t>
            </a:r>
            <a:r>
              <a:rPr lang="en-US" altLang="zh-CN" sz="2400" dirty="0" err="1" smtClean="0"/>
              <a:t>Parzen</a:t>
            </a:r>
            <a:r>
              <a:rPr lang="zh-CN" altLang="en-US" sz="2400" dirty="0" smtClean="0"/>
              <a:t>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例子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07941" y="2322656"/>
            <a:ext cx="7480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例</a:t>
            </a:r>
            <a:r>
              <a:rPr lang="en-US" altLang="zh-CN" sz="2000" dirty="0" smtClean="0"/>
              <a:t>4.5 </a:t>
            </a:r>
            <a:r>
              <a:rPr lang="zh-CN" altLang="en-US" sz="2000" dirty="0" smtClean="0"/>
              <a:t>设待估计的</a:t>
            </a:r>
            <a:r>
              <a:rPr lang="en-US" altLang="zh-CN" sz="2000" dirty="0" smtClean="0"/>
              <a:t>p(X)</a:t>
            </a:r>
            <a:r>
              <a:rPr lang="zh-CN" altLang="en-US" sz="2000" dirty="0" smtClean="0"/>
              <a:t>是均值为零，方差为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的正态密度函数。随机抽取含有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个，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个，</a:t>
            </a:r>
            <a:r>
              <a:rPr lang="en-US" altLang="zh-CN" sz="2000" dirty="0" smtClean="0"/>
              <a:t>256</a:t>
            </a:r>
            <a:r>
              <a:rPr lang="zh-CN" altLang="en-US" sz="2000" dirty="0" smtClean="0"/>
              <a:t>个学习样本</a:t>
            </a:r>
            <a:r>
              <a:rPr lang="en-US" altLang="zh-CN" sz="2000" i="1" dirty="0" smtClean="0"/>
              <a:t>X</a:t>
            </a:r>
            <a:r>
              <a:rPr lang="en-US" altLang="zh-CN" sz="2000" i="1" baseline="-25000" dirty="0" smtClean="0"/>
              <a:t>i</a:t>
            </a:r>
            <a:r>
              <a:rPr lang="zh-CN" altLang="en-US" sz="2000" dirty="0" smtClean="0"/>
              <a:t>的样本集。试根据这三个样本集用</a:t>
            </a:r>
            <a:r>
              <a:rPr lang="en-US" altLang="zh-CN" sz="2000" dirty="0" err="1" smtClean="0"/>
              <a:t>Parzen</a:t>
            </a:r>
            <a:r>
              <a:rPr lang="zh-CN" altLang="en-US" sz="2000" dirty="0" smtClean="0"/>
              <a:t>窗法估计</a:t>
            </a:r>
            <a:r>
              <a:rPr lang="en-US" altLang="zh-CN" sz="2000" dirty="0" smtClean="0"/>
              <a:t>p(X)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129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31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8662194" y="6354077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99593" y="2148825"/>
            <a:ext cx="75586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随机事件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定义</a:t>
            </a:r>
            <a:r>
              <a:rPr lang="zh-CN" altLang="en-US" sz="2000" dirty="0" smtClean="0"/>
              <a:t>：</a:t>
            </a:r>
            <a:r>
              <a:rPr lang="zh-CN" altLang="en-US" sz="2000" dirty="0">
                <a:solidFill>
                  <a:srgbClr val="000000"/>
                </a:solidFill>
              </a:rPr>
              <a:t>事物</a:t>
            </a:r>
            <a:r>
              <a:rPr lang="zh-CN" altLang="en-US" sz="2000" dirty="0" smtClean="0">
                <a:solidFill>
                  <a:srgbClr val="000000"/>
                </a:solidFill>
              </a:rPr>
              <a:t>间</a:t>
            </a:r>
            <a:r>
              <a:rPr lang="zh-CN" altLang="en-US" sz="2000" dirty="0">
                <a:solidFill>
                  <a:srgbClr val="000000"/>
                </a:solidFill>
              </a:rPr>
              <a:t>（即特征与分类间）</a:t>
            </a:r>
            <a:r>
              <a:rPr lang="zh-CN" altLang="en-US" sz="2000" dirty="0" smtClean="0">
                <a:solidFill>
                  <a:srgbClr val="000000"/>
                </a:solidFill>
              </a:rPr>
              <a:t>没有</a:t>
            </a:r>
            <a:r>
              <a:rPr lang="zh-CN" altLang="en-US" sz="2000" dirty="0">
                <a:solidFill>
                  <a:srgbClr val="000000"/>
                </a:solidFill>
              </a:rPr>
              <a:t>确定的因果关系</a:t>
            </a:r>
            <a:r>
              <a:rPr lang="zh-CN" altLang="en-US" sz="2000" dirty="0" smtClean="0">
                <a:solidFill>
                  <a:srgbClr val="000000"/>
                </a:solidFill>
              </a:rPr>
              <a:t>。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特点：特征具有统计特性，是随机变量。同一个特征值可能是不同的分类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例子：根据特征（身高</a:t>
            </a:r>
            <a:r>
              <a:rPr lang="en-US" altLang="zh-CN" sz="2000" dirty="0" smtClean="0"/>
              <a:t>1.70</a:t>
            </a:r>
            <a:r>
              <a:rPr lang="zh-CN" altLang="en-US" sz="2000" dirty="0" smtClean="0"/>
              <a:t>米），不能确定该同学是男生还是女生，男生的概率大些。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分类方法：统计决策理论（第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章）</a:t>
            </a:r>
            <a:endParaRPr lang="en-US" altLang="zh-C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3" y="4941168"/>
            <a:ext cx="6696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问题：请列举生活中的分类例子，说明它们是确定性事件还是随机事件？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1628800"/>
            <a:ext cx="4596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4.1-1 </a:t>
            </a:r>
            <a:r>
              <a:rPr lang="zh-CN" altLang="en-US" sz="2400" dirty="0" smtClean="0"/>
              <a:t>两类研究对象：概念（续）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88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4.6.2 </a:t>
            </a:r>
            <a:r>
              <a:rPr lang="en-US" altLang="zh-CN" sz="2400" dirty="0" err="1" smtClean="0"/>
              <a:t>Parzen</a:t>
            </a:r>
            <a:r>
              <a:rPr lang="zh-CN" altLang="en-US" sz="2400" dirty="0" smtClean="0"/>
              <a:t>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例子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94335" y="2090465"/>
                <a:ext cx="7480484" cy="408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例</a:t>
                </a:r>
                <a:r>
                  <a:rPr lang="en-US" altLang="zh-CN" sz="2000" dirty="0" smtClean="0"/>
                  <a:t>4.5 </a:t>
                </a:r>
                <a:r>
                  <a:rPr lang="zh-CN" altLang="en-US" sz="2000" dirty="0" smtClean="0"/>
                  <a:t>设待估计的</a:t>
                </a:r>
                <a:r>
                  <a:rPr lang="en-US" altLang="zh-CN" sz="2000" dirty="0" smtClean="0"/>
                  <a:t>p(X)</a:t>
                </a:r>
                <a:r>
                  <a:rPr lang="zh-CN" altLang="en-US" sz="2000" dirty="0" smtClean="0"/>
                  <a:t>是均值为零，方差为</a:t>
                </a:r>
                <a:r>
                  <a:rPr lang="en-US" altLang="zh-CN" sz="2000" dirty="0" smtClean="0"/>
                  <a:t>1</a:t>
                </a:r>
                <a:r>
                  <a:rPr lang="zh-CN" altLang="en-US" sz="2000" dirty="0" smtClean="0"/>
                  <a:t>的正态密度函数。随机抽取含有</a:t>
                </a:r>
                <a:r>
                  <a:rPr lang="en-US" altLang="zh-CN" sz="2000" dirty="0" smtClean="0"/>
                  <a:t>1</a:t>
                </a:r>
                <a:r>
                  <a:rPr lang="zh-CN" altLang="en-US" sz="2000" dirty="0" smtClean="0"/>
                  <a:t>个，</a:t>
                </a:r>
                <a:r>
                  <a:rPr lang="en-US" altLang="zh-CN" sz="2000" dirty="0" smtClean="0"/>
                  <a:t>16</a:t>
                </a:r>
                <a:r>
                  <a:rPr lang="zh-CN" altLang="en-US" sz="2000" dirty="0" smtClean="0"/>
                  <a:t>个，</a:t>
                </a:r>
                <a:r>
                  <a:rPr lang="en-US" altLang="zh-CN" sz="2000" dirty="0" smtClean="0"/>
                  <a:t>256</a:t>
                </a:r>
                <a:r>
                  <a:rPr lang="zh-CN" altLang="en-US" sz="2000" dirty="0" smtClean="0"/>
                  <a:t>个学习样本</a:t>
                </a:r>
                <a:r>
                  <a:rPr lang="en-US" altLang="zh-CN" sz="2000" i="1" dirty="0" smtClean="0"/>
                  <a:t>X</a:t>
                </a:r>
                <a:r>
                  <a:rPr lang="en-US" altLang="zh-CN" sz="2000" i="1" baseline="-25000" dirty="0" smtClean="0"/>
                  <a:t>i</a:t>
                </a:r>
                <a:r>
                  <a:rPr lang="zh-CN" altLang="en-US" sz="2000" dirty="0" smtClean="0"/>
                  <a:t>的样本集。试根据这三个样本集用</a:t>
                </a:r>
                <a:r>
                  <a:rPr lang="en-US" altLang="zh-CN" sz="2000" dirty="0" err="1" smtClean="0"/>
                  <a:t>Parzen</a:t>
                </a:r>
                <a:r>
                  <a:rPr lang="zh-CN" altLang="en-US" sz="2000" dirty="0" smtClean="0"/>
                  <a:t>窗法估计</a:t>
                </a:r>
                <a:r>
                  <a:rPr lang="en-US" altLang="zh-CN" sz="2000" dirty="0" smtClean="0"/>
                  <a:t>p(X)</a:t>
                </a:r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endParaRPr lang="en-US" altLang="zh-CN" sz="2000" dirty="0"/>
              </a:p>
              <a:p>
                <a:r>
                  <a:rPr lang="zh-CN" altLang="en-US" sz="2000" dirty="0" smtClean="0"/>
                  <a:t>第一步：选择窗函数为一维正态窗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/>
                      </a:rPr>
                      <m:t>exp</m:t>
                    </m:r>
                    <m:r>
                      <a:rPr lang="en-US" altLang="zh-CN" sz="2000" b="0" i="1" smtClean="0">
                        <a:latin typeface="Cambria Math"/>
                      </a:rPr>
                      <m:t>⁡{−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/>
                  <a:t>第二</a:t>
                </a:r>
                <a:r>
                  <a:rPr lang="zh-CN" altLang="en-US" sz="2000" dirty="0" smtClean="0"/>
                  <a:t>步：选择窗宽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e>
                    </m:rad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第三步：将样本值带入窗函数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  <m:r>
                              <a:rPr lang="zh-CN" altLang="en-US" sz="2000" i="1">
                                <a:latin typeface="Cambria Math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exp</m:t>
                    </m:r>
                    <m:r>
                      <a:rPr lang="en-US" altLang="zh-CN" sz="2000" i="1">
                        <a:latin typeface="Cambria Math"/>
                      </a:rPr>
                      <m:t>⁡{−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CN" sz="2000" dirty="0" smtClean="0"/>
                  <a:t>       </a:t>
                </a:r>
                <a:endParaRPr lang="en-US" altLang="zh-CN" sz="2000" dirty="0"/>
              </a:p>
              <a:p>
                <a:r>
                  <a:rPr lang="zh-CN" altLang="en-US" sz="2000" dirty="0" smtClean="0"/>
                  <a:t>第四步：将窗函数带入概率密度函数表达式，得到最终结果</a:t>
                </a:r>
                <a:endParaRPr lang="en-US" altLang="zh-CN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000" b="0" i="1" smtClean="0">
                              <a:latin typeface="Cambria Math"/>
                            </a:rPr>
                            <m:t>𝜑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根据上式，就能计算任意一点</a:t>
                </a:r>
                <a:r>
                  <a:rPr lang="en-US" altLang="zh-CN" sz="2000" i="1" dirty="0" smtClean="0"/>
                  <a:t>x</a:t>
                </a:r>
                <a:r>
                  <a:rPr lang="zh-CN" altLang="en-US" sz="2000" dirty="0" smtClean="0"/>
                  <a:t>的概率密度函数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35" y="2090465"/>
                <a:ext cx="7480484" cy="4085093"/>
              </a:xfrm>
              <a:prstGeom prst="rect">
                <a:avLst/>
              </a:prstGeom>
              <a:blipFill rotWithShape="1">
                <a:blip r:embed="rId3"/>
                <a:stretch>
                  <a:fillRect l="-896" t="-1045" b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130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045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18648" cy="946150"/>
          </a:xfrm>
        </p:spPr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概率密度函数的非参数估计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289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4.6.3 </a:t>
            </a:r>
            <a:r>
              <a:rPr lang="en-US" altLang="zh-CN" sz="2400" dirty="0" err="1" smtClean="0"/>
              <a:t>k</a:t>
            </a:r>
            <a:r>
              <a:rPr lang="en-US" altLang="zh-CN" sz="2400" baseline="-25000" dirty="0" err="1" smtClean="0"/>
              <a:t>N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近邻估计法</a:t>
            </a:r>
            <a:endParaRPr lang="zh-CN" altLang="en-US" sz="2400" dirty="0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8388350" y="6309014"/>
            <a:ext cx="765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131</a:t>
            </a:fld>
            <a:endParaRPr lang="zh-CN" altLang="en-US" sz="2800" dirty="0"/>
          </a:p>
        </p:txBody>
      </p:sp>
      <p:graphicFrame>
        <p:nvGraphicFramePr>
          <p:cNvPr id="3" name="对象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66297505"/>
              </p:ext>
            </p:extLst>
          </p:nvPr>
        </p:nvGraphicFramePr>
        <p:xfrm>
          <a:off x="1979712" y="2676982"/>
          <a:ext cx="11557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78" name="Equation" r:id="rId4" imgW="2755900" imgH="1295400" progId="Equation.DSMT4">
                  <p:embed/>
                </p:oleObj>
              </mc:Choice>
              <mc:Fallback>
                <p:oleObj name="Equation" r:id="rId4" imgW="2755900" imgH="1295400" progId="Equation.DSMT4">
                  <p:embed/>
                  <p:pic>
                    <p:nvPicPr>
                      <p:cNvPr id="0" name="对象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676982"/>
                        <a:ext cx="11557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99592" y="227687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使用的公式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99591" y="3381307"/>
            <a:ext cx="74190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估计</a:t>
            </a:r>
            <a:r>
              <a:rPr lang="zh-CN" altLang="en-US" sz="2000" dirty="0" smtClean="0"/>
              <a:t>步骤</a:t>
            </a:r>
            <a:endParaRPr lang="en-US" altLang="zh-CN" sz="2000" dirty="0" smtClean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第一步：抽取</a:t>
            </a:r>
            <a:r>
              <a:rPr lang="en-US" altLang="zh-CN" sz="2000" i="1" dirty="0" smtClean="0"/>
              <a:t>n</a:t>
            </a:r>
            <a:r>
              <a:rPr lang="zh-CN" altLang="en-US" sz="2000" dirty="0" smtClean="0"/>
              <a:t>个样本</a:t>
            </a:r>
            <a:endParaRPr lang="en-US" altLang="zh-CN" sz="2000" dirty="0" smtClean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000" dirty="0"/>
              <a:t>第二</a:t>
            </a:r>
            <a:r>
              <a:rPr lang="zh-CN" altLang="en-US" sz="2000" dirty="0" smtClean="0"/>
              <a:t>步：选择</a:t>
            </a:r>
            <a:r>
              <a:rPr lang="en-US" altLang="zh-CN" sz="2000" i="1" dirty="0" err="1" smtClean="0"/>
              <a:t>k</a:t>
            </a:r>
            <a:r>
              <a:rPr lang="en-US" altLang="zh-CN" sz="2000" i="1" baseline="-25000" dirty="0" err="1" smtClean="0"/>
              <a:t>n</a:t>
            </a:r>
            <a:r>
              <a:rPr lang="zh-CN" altLang="en-US" sz="2000" dirty="0" smtClean="0"/>
              <a:t>为</a:t>
            </a:r>
            <a:r>
              <a:rPr lang="en-US" altLang="zh-CN" sz="2000" i="1" dirty="0" smtClean="0"/>
              <a:t>n</a:t>
            </a:r>
            <a:r>
              <a:rPr lang="zh-CN" altLang="en-US" sz="2000" dirty="0" smtClean="0"/>
              <a:t>的函数</a:t>
            </a:r>
            <a:endParaRPr lang="en-US" altLang="zh-CN" sz="2000" dirty="0" smtClean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第三步：确定离</a:t>
            </a:r>
            <a:r>
              <a:rPr lang="en-US" altLang="zh-CN" sz="2000" i="1" dirty="0" smtClean="0"/>
              <a:t>x</a:t>
            </a:r>
            <a:r>
              <a:rPr lang="zh-CN" altLang="en-US" sz="2000" dirty="0" smtClean="0"/>
              <a:t>最近的</a:t>
            </a:r>
            <a:r>
              <a:rPr lang="en-US" altLang="zh-CN" sz="2000" i="1" dirty="0" err="1" smtClean="0"/>
              <a:t>k</a:t>
            </a:r>
            <a:r>
              <a:rPr lang="en-US" altLang="zh-CN" sz="2000" i="1" baseline="-25000" dirty="0" err="1" smtClean="0"/>
              <a:t>n</a:t>
            </a:r>
            <a:r>
              <a:rPr lang="zh-CN" altLang="en-US" sz="2000" dirty="0" smtClean="0"/>
              <a:t>个样本点所占有的体积</a:t>
            </a:r>
            <a:r>
              <a:rPr lang="en-US" altLang="zh-CN" sz="2000" i="1" dirty="0" err="1" smtClean="0"/>
              <a:t>V</a:t>
            </a:r>
            <a:r>
              <a:rPr lang="en-US" altLang="zh-CN" sz="2000" i="1" baseline="-25000" dirty="0" err="1" smtClean="0"/>
              <a:t>n</a:t>
            </a:r>
            <a:endParaRPr lang="en-US" altLang="zh-CN" sz="2000" i="1" baseline="-25000" dirty="0" smtClean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第四步：使用上面的公式计算</a:t>
            </a:r>
            <a:r>
              <a:rPr lang="en-US" altLang="zh-CN" sz="2000" i="1" dirty="0" smtClean="0"/>
              <a:t>x</a:t>
            </a:r>
            <a:r>
              <a:rPr lang="zh-CN" altLang="en-US" sz="2000" dirty="0" smtClean="0"/>
              <a:t>点处的概率密度函数</a:t>
            </a:r>
            <a:r>
              <a:rPr lang="en-US" altLang="zh-CN" sz="2000" i="1" dirty="0" err="1" smtClean="0"/>
              <a:t>p</a:t>
            </a:r>
            <a:r>
              <a:rPr lang="en-US" altLang="zh-CN" sz="2000" i="1" baseline="-25000" dirty="0" err="1" smtClean="0"/>
              <a:t>n</a:t>
            </a:r>
            <a:r>
              <a:rPr lang="en-US" altLang="zh-CN" sz="2000" i="1" dirty="0" smtClean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1154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第四章 </a:t>
            </a:r>
            <a:r>
              <a:rPr lang="zh-CN" altLang="en-US" dirty="0"/>
              <a:t>小结</a:t>
            </a:r>
            <a:endParaRPr lang="zh-CN" altLang="zh-CN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2060848"/>
            <a:ext cx="7772400" cy="3960439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4.1</a:t>
            </a:r>
            <a:r>
              <a:rPr lang="zh-CN" altLang="en-US" sz="2400" dirty="0" smtClean="0"/>
              <a:t>研究对象及相关概率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000" dirty="0" smtClean="0"/>
              <a:t>给定例子，会区分确定性事件和随机事件，并能选择相应的分类方法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会使用基本概率攻击进行简单的推导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能</a:t>
            </a:r>
            <a:r>
              <a:rPr lang="zh-CN" altLang="en-US" sz="2000" dirty="0" smtClean="0"/>
              <a:t>写出先验概率、后验概率和条件概率的关系式，并说明各项的物理意义</a:t>
            </a:r>
            <a:endParaRPr lang="en-US" altLang="zh-CN" sz="2000" dirty="0" smtClean="0"/>
          </a:p>
          <a:p>
            <a:r>
              <a:rPr lang="en-US" altLang="zh-CN" sz="2400" dirty="0" smtClean="0"/>
              <a:t>4.2</a:t>
            </a:r>
            <a:r>
              <a:rPr lang="zh-CN" altLang="en-US" sz="2400" dirty="0" smtClean="0"/>
              <a:t> 贝叶斯决策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使用最小错误率贝叶斯决策技术进行分类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会使用最小风险贝叶斯决策技术进行分类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使用正态分布模式的贝叶斯决策技术进行分类</a:t>
            </a:r>
            <a:endParaRPr lang="en-US" altLang="zh-CN" sz="2000" dirty="0" smtClean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386513" y="633412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132</a:t>
            </a:fld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212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第四章 小结</a:t>
            </a:r>
            <a:endParaRPr lang="zh-CN" altLang="zh-CN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28801"/>
            <a:ext cx="7772400" cy="352839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/>
              <a:t>4.3 </a:t>
            </a:r>
            <a:r>
              <a:rPr lang="zh-CN" altLang="en-US" sz="2400" dirty="0" smtClean="0"/>
              <a:t>贝叶斯分类器的</a:t>
            </a:r>
            <a:r>
              <a:rPr lang="zh-CN" altLang="en-US" sz="2400" dirty="0"/>
              <a:t>错误率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000" dirty="0"/>
              <a:t>能</a:t>
            </a:r>
            <a:r>
              <a:rPr lang="zh-CN" altLang="en-US" sz="2000" dirty="0" smtClean="0"/>
              <a:t>用自己的语言描述错误率的定义和目的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会理论</a:t>
            </a:r>
            <a:r>
              <a:rPr lang="zh-CN" altLang="en-US" sz="2000" dirty="0" smtClean="0"/>
              <a:t>计算最小错误率贝叶斯分类器的错误率（两类、多类）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会理论</a:t>
            </a:r>
            <a:r>
              <a:rPr lang="zh-CN" altLang="en-US" sz="2000" dirty="0" smtClean="0"/>
              <a:t>计算正态分布的贝叶斯分类器的错误率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会实验</a:t>
            </a:r>
            <a:r>
              <a:rPr lang="zh-CN" altLang="en-US" sz="2000" dirty="0" smtClean="0"/>
              <a:t>估计分类器的错误率</a:t>
            </a:r>
            <a:endParaRPr lang="en-US" altLang="zh-CN" sz="2000" dirty="0" smtClean="0"/>
          </a:p>
          <a:p>
            <a:r>
              <a:rPr lang="en-US" altLang="zh-CN" sz="2400" dirty="0" smtClean="0"/>
              <a:t>4.4 </a:t>
            </a:r>
            <a:r>
              <a:rPr lang="zh-CN" altLang="en-US" sz="2400" dirty="0" smtClean="0"/>
              <a:t>聂曼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皮尔逊决策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会使用自己的语言描述聂曼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皮尔逊决策解决的问题和思路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会使用聂曼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皮尔逊决策进行二分类</a:t>
            </a:r>
            <a:endParaRPr lang="en-US" altLang="zh-CN" sz="2000" dirty="0" smtClean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460432" y="633412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133</a:t>
            </a:fld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491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第四章小结</a:t>
            </a:r>
            <a:endParaRPr lang="zh-CN" altLang="zh-CN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52925"/>
          </a:xfrm>
        </p:spPr>
        <p:txBody>
          <a:bodyPr/>
          <a:lstStyle/>
          <a:p>
            <a:r>
              <a:rPr lang="en-US" altLang="zh-CN" sz="2400" dirty="0" smtClean="0"/>
              <a:t>4.5 </a:t>
            </a:r>
            <a:r>
              <a:rPr lang="zh-CN" altLang="en-US" sz="2400" dirty="0" smtClean="0"/>
              <a:t>概率密度函数的参数估计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能用自己的语言描述概率密度函数参数估计解决的问题和思路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使用最大似然估计计算概率密度函数的参数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使用贝叶斯估计计算概率密度函数的参数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了解贝叶斯学习的基本思路</a:t>
            </a:r>
            <a:endParaRPr lang="en-US" altLang="zh-CN" sz="2000" dirty="0" smtClean="0"/>
          </a:p>
          <a:p>
            <a:r>
              <a:rPr lang="en-US" altLang="zh-CN" sz="2400" dirty="0" smtClean="0"/>
              <a:t>4.6 </a:t>
            </a:r>
            <a:r>
              <a:rPr lang="zh-CN" altLang="en-US" sz="2400" dirty="0" smtClean="0"/>
              <a:t>概率密度函数的非参数估计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能用自己的语言描述概率密度函数非参数估计解决的问题和思路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Parzen</a:t>
            </a:r>
            <a:r>
              <a:rPr lang="zh-CN" altLang="en-US" sz="2000" dirty="0" smtClean="0"/>
              <a:t>窗法估计概率密度函数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</a:t>
            </a:r>
            <a:r>
              <a:rPr lang="en-US" altLang="zh-CN" sz="2000" i="1" dirty="0" err="1" smtClean="0"/>
              <a:t>k</a:t>
            </a:r>
            <a:r>
              <a:rPr lang="en-US" altLang="zh-CN" sz="2000" i="1" baseline="-25000" dirty="0" err="1" smtClean="0"/>
              <a:t>N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近邻法估计概率密度函数</a:t>
            </a:r>
            <a:endParaRPr lang="en-US" altLang="zh-CN" sz="2000" dirty="0" smtClean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416924" y="633412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134</a:t>
            </a:fld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13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作业</a:t>
            </a:r>
            <a:endParaRPr lang="zh-CN" altLang="zh-CN" dirty="0" smtClean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383264" y="6344452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135</a:t>
            </a:fld>
            <a:endParaRPr lang="en-US" altLang="zh-CN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979712" y="2060848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4.2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4.3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4.4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479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8662194" y="6354077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28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756471"/>
              </p:ext>
            </p:extLst>
          </p:nvPr>
        </p:nvGraphicFramePr>
        <p:xfrm>
          <a:off x="678352" y="2132856"/>
          <a:ext cx="7702624" cy="3719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896"/>
                <a:gridCol w="3312368"/>
                <a:gridCol w="3240360"/>
              </a:tblGrid>
              <a:tr h="6291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确定性事件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随机事件</a:t>
                      </a:r>
                      <a:endParaRPr lang="zh-CN" altLang="en-US" dirty="0"/>
                    </a:p>
                  </a:txBody>
                  <a:tcPr/>
                </a:tc>
              </a:tr>
              <a:tr h="75477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0000"/>
                          </a:solidFill>
                        </a:rPr>
                        <a:t>特征与分类间有确定的因果关系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0000"/>
                          </a:solidFill>
                        </a:rPr>
                        <a:t>即特征与分类间没有确定的因果关系</a:t>
                      </a:r>
                      <a:endParaRPr lang="zh-CN" altLang="en-US" dirty="0"/>
                    </a:p>
                  </a:txBody>
                  <a:tcPr/>
                </a:tc>
              </a:tr>
              <a:tr h="62915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特点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特征可以明确确定分类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特征不能明确确定分类（是随机变量）</a:t>
                      </a:r>
                      <a:endParaRPr lang="en-US" altLang="zh-CN" sz="2000" dirty="0" smtClean="0"/>
                    </a:p>
                  </a:txBody>
                  <a:tcPr/>
                </a:tc>
              </a:tr>
              <a:tr h="62915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例子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根据特征（三条直线边的闭合连线和一个直角）可以确定这是一个直角三角形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根据特征（身高</a:t>
                      </a:r>
                      <a:r>
                        <a:rPr lang="en-US" altLang="zh-CN" sz="2000" dirty="0" smtClean="0"/>
                        <a:t>1.70</a:t>
                      </a:r>
                      <a:r>
                        <a:rPr lang="zh-CN" altLang="en-US" sz="2000" dirty="0" smtClean="0"/>
                        <a:t>米），不能确定该同学是男生还是女生，男生的概率大些。</a:t>
                      </a:r>
                      <a:endParaRPr lang="en-US" altLang="zh-CN" sz="2000" dirty="0" smtClean="0"/>
                    </a:p>
                  </a:txBody>
                  <a:tcPr/>
                </a:tc>
              </a:tr>
              <a:tr h="62915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分类算法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线性判别函数（第</a:t>
                      </a:r>
                      <a:r>
                        <a:rPr lang="en-US" altLang="zh-CN" sz="1800" dirty="0" smtClean="0"/>
                        <a:t>3</a:t>
                      </a:r>
                      <a:r>
                        <a:rPr lang="zh-CN" altLang="en-US" sz="1800" dirty="0" smtClean="0"/>
                        <a:t>章）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统计决策理论（第</a:t>
                      </a:r>
                      <a:r>
                        <a:rPr lang="en-US" altLang="zh-CN" sz="2000" dirty="0" smtClean="0"/>
                        <a:t>4</a:t>
                      </a:r>
                      <a:r>
                        <a:rPr lang="zh-CN" altLang="en-US" sz="2000" dirty="0" smtClean="0"/>
                        <a:t>章）</a:t>
                      </a:r>
                      <a:endParaRPr lang="en-US" altLang="zh-CN" sz="2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576" y="1628800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4.1-1 </a:t>
            </a:r>
            <a:r>
              <a:rPr lang="zh-CN" altLang="en-US" sz="2400" dirty="0" smtClean="0"/>
              <a:t>两类研究对象：对比表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3621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467544" y="2204864"/>
            <a:ext cx="7461522" cy="240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000000"/>
                </a:solidFill>
              </a:rPr>
              <a:t>名词解释：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smtClean="0">
                <a:solidFill>
                  <a:srgbClr val="000000"/>
                </a:solidFill>
              </a:rPr>
              <a:t>1. </a:t>
            </a:r>
            <a:r>
              <a:rPr lang="zh-CN" altLang="en-US" sz="2000" dirty="0" smtClean="0">
                <a:solidFill>
                  <a:srgbClr val="000000"/>
                </a:solidFill>
              </a:rPr>
              <a:t>基本空间（</a:t>
            </a:r>
            <a:r>
              <a:rPr lang="el-GR" altLang="zh-CN" sz="2000" i="1" baseline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所有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可能的实验结果或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基本事件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的全体构成的集合，也称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样本空间。</a:t>
            </a:r>
            <a:endParaRPr lang="en-US" altLang="zh-CN" sz="2000" baseline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2.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随机事件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(A)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：某次实验获得的一个数据。</a:t>
            </a:r>
            <a:endParaRPr lang="en-US" altLang="zh-CN" sz="2000" baseline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smtClean="0">
                <a:solidFill>
                  <a:srgbClr val="000000"/>
                </a:solidFill>
              </a:rPr>
              <a:t>3. </a:t>
            </a:r>
            <a:r>
              <a:rPr lang="zh-CN" altLang="en-US" sz="2000" dirty="0" smtClean="0">
                <a:solidFill>
                  <a:srgbClr val="000000"/>
                </a:solidFill>
              </a:rPr>
              <a:t>概率的定义：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为定义在所有随机事件组成的集合上的实函数，若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满足：</a:t>
            </a: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8662194" y="6334125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7544" y="1628800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4.1-2 </a:t>
            </a:r>
            <a:r>
              <a:rPr lang="zh-CN" altLang="en-US" sz="2400" dirty="0" smtClean="0"/>
              <a:t>相关概率：概率的定义</a:t>
            </a:r>
            <a:endParaRPr lang="zh-CN" altLang="en-US" sz="240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18066" y="4607702"/>
            <a:ext cx="4641312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）对任一事件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有：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0≤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)≤1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。</a:t>
            </a:r>
            <a:endParaRPr lang="en-US" altLang="zh-CN" sz="2000" baseline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</a:rPr>
              <a:t>2</a:t>
            </a:r>
            <a:r>
              <a:rPr lang="zh-CN" altLang="en-US" sz="2000" dirty="0">
                <a:solidFill>
                  <a:srgbClr val="000000"/>
                </a:solidFill>
              </a:rPr>
              <a:t>）</a:t>
            </a:r>
            <a:r>
              <a:rPr lang="en-US" altLang="zh-CN" sz="2000" i="1" dirty="0">
                <a:solidFill>
                  <a:srgbClr val="000000"/>
                </a:solidFill>
              </a:rPr>
              <a:t>P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l-GR" altLang="zh-CN" sz="2000" i="1" dirty="0">
                <a:solidFill>
                  <a:srgbClr val="000000"/>
                </a:solidFill>
                <a:cs typeface="Times New Roman" pitchFamily="18" charset="0"/>
              </a:rPr>
              <a:t>Ω</a:t>
            </a:r>
            <a:r>
              <a:rPr lang="en-US" altLang="zh-CN" sz="2000" dirty="0">
                <a:solidFill>
                  <a:srgbClr val="000000"/>
                </a:solidFill>
              </a:rPr>
              <a:t>)=1</a:t>
            </a:r>
            <a:r>
              <a:rPr lang="zh-CN" altLang="en-US" sz="2000" dirty="0">
                <a:solidFill>
                  <a:srgbClr val="000000"/>
                </a:solidFill>
              </a:rPr>
              <a:t>， </a:t>
            </a:r>
            <a:r>
              <a:rPr lang="el-GR" altLang="zh-CN" sz="2000" i="1" dirty="0">
                <a:solidFill>
                  <a:srgbClr val="000000"/>
                </a:solidFill>
              </a:rPr>
              <a:t>Ω</a:t>
            </a:r>
            <a:r>
              <a:rPr lang="el-GR" altLang="zh-CN" sz="2000" dirty="0">
                <a:solidFill>
                  <a:srgbClr val="000000"/>
                </a:solidFill>
              </a:rPr>
              <a:t>——</a:t>
            </a:r>
            <a:r>
              <a:rPr lang="zh-CN" altLang="en-US" sz="2000" dirty="0">
                <a:solidFill>
                  <a:srgbClr val="000000"/>
                </a:solidFill>
              </a:rPr>
              <a:t>事件的</a:t>
            </a:r>
            <a:r>
              <a:rPr lang="zh-CN" altLang="en-US" sz="2000" dirty="0" smtClean="0">
                <a:solidFill>
                  <a:srgbClr val="000000"/>
                </a:solidFill>
              </a:rPr>
              <a:t>全体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r>
              <a:rPr lang="zh-CN" altLang="en-US" sz="2000" dirty="0">
                <a:solidFill>
                  <a:srgbClr val="000000"/>
                </a:solidFill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</a:rPr>
              <a:t>3</a:t>
            </a:r>
            <a:r>
              <a:rPr lang="zh-CN" altLang="en-US" sz="2000" dirty="0">
                <a:solidFill>
                  <a:srgbClr val="000000"/>
                </a:solidFill>
              </a:rPr>
              <a:t>）对于两两互斥的事件</a:t>
            </a:r>
            <a:r>
              <a:rPr lang="en-US" altLang="zh-CN" sz="2000" i="1" dirty="0">
                <a:solidFill>
                  <a:srgbClr val="000000"/>
                </a:solidFill>
              </a:rPr>
              <a:t>A</a:t>
            </a:r>
            <a:r>
              <a:rPr lang="en-US" altLang="zh-CN" sz="2000" baseline="-25000" dirty="0">
                <a:solidFill>
                  <a:srgbClr val="000000"/>
                </a:solidFill>
              </a:rPr>
              <a:t>1</a:t>
            </a:r>
            <a:r>
              <a:rPr lang="zh-CN" altLang="en-US" sz="2000" dirty="0">
                <a:solidFill>
                  <a:srgbClr val="000000"/>
                </a:solidFill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</a:rPr>
              <a:t>A</a:t>
            </a:r>
            <a:r>
              <a:rPr lang="en-US" altLang="zh-CN" sz="2000" baseline="-25000" dirty="0">
                <a:solidFill>
                  <a:srgbClr val="000000"/>
                </a:solidFill>
              </a:rPr>
              <a:t>2</a:t>
            </a:r>
            <a:r>
              <a:rPr lang="zh-CN" altLang="en-US" sz="2000" dirty="0">
                <a:solidFill>
                  <a:srgbClr val="000000"/>
                </a:solidFill>
              </a:rPr>
              <a:t>，</a:t>
            </a:r>
            <a:r>
              <a:rPr lang="en-US" altLang="en-US" sz="2000" dirty="0">
                <a:solidFill>
                  <a:srgbClr val="000000"/>
                </a:solidFill>
              </a:rPr>
              <a:t>…</a:t>
            </a:r>
            <a:r>
              <a:rPr lang="zh-CN" altLang="en-US" sz="2000" dirty="0" smtClean="0">
                <a:solidFill>
                  <a:srgbClr val="000000"/>
                </a:solidFill>
              </a:rPr>
              <a:t>有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843724"/>
              </p:ext>
            </p:extLst>
          </p:nvPr>
        </p:nvGraphicFramePr>
        <p:xfrm>
          <a:off x="1331640" y="5514788"/>
          <a:ext cx="4136728" cy="41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42" name="公式" r:id="rId3" imgW="2171700" imgH="215900" progId="Equation.3">
                  <p:embed/>
                </p:oleObj>
              </mc:Choice>
              <mc:Fallback>
                <p:oleObj name="公式" r:id="rId3" imgW="21717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514788"/>
                        <a:ext cx="4136728" cy="417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635710" y="5931834"/>
            <a:ext cx="364424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则称函数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为事件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的概率。</a:t>
            </a:r>
          </a:p>
        </p:txBody>
      </p:sp>
    </p:spTree>
    <p:extLst>
      <p:ext uri="{BB962C8B-B14F-4D97-AF65-F5344CB8AC3E}">
        <p14:creationId xmlns:p14="http://schemas.microsoft.com/office/powerpoint/2010/main" val="25700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-756592" y="4727170"/>
            <a:ext cx="653606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indent="1676400" eaLnBrk="0" hangingPunct="0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设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是两个随机事件，且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)&gt;0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，则称</a:t>
            </a: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494591" y="5920520"/>
            <a:ext cx="676433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0" hangingPunct="0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为事件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发生的条件下事件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发生的条件概率。</a:t>
            </a:r>
          </a:p>
        </p:txBody>
      </p:sp>
      <p:sp>
        <p:nvSpPr>
          <p:cNvPr id="11296" name="Rectangle 32"/>
          <p:cNvSpPr>
            <a:spLocks noChangeArrowheads="1"/>
          </p:cNvSpPr>
          <p:nvPr/>
        </p:nvSpPr>
        <p:spPr bwMode="auto">
          <a:xfrm>
            <a:off x="87566" y="4293096"/>
            <a:ext cx="260191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条件概率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定义</a:t>
            </a:r>
          </a:p>
        </p:txBody>
      </p:sp>
      <p:graphicFrame>
        <p:nvGraphicFramePr>
          <p:cNvPr id="1129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162577"/>
              </p:ext>
            </p:extLst>
          </p:nvPr>
        </p:nvGraphicFramePr>
        <p:xfrm>
          <a:off x="2843808" y="5118268"/>
          <a:ext cx="22129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92" name="公式" r:id="rId4" imgW="1104900" imgH="419100" progId="Equation.3">
                  <p:embed/>
                </p:oleObj>
              </mc:Choice>
              <mc:Fallback>
                <p:oleObj name="公式" r:id="rId4" imgW="1104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5118268"/>
                        <a:ext cx="221297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413031"/>
              </p:ext>
            </p:extLst>
          </p:nvPr>
        </p:nvGraphicFramePr>
        <p:xfrm>
          <a:off x="668088" y="3284984"/>
          <a:ext cx="266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93" name="公式" r:id="rId6" imgW="1231366" imgH="228501" progId="Equation.3">
                  <p:embed/>
                </p:oleObj>
              </mc:Choice>
              <mc:Fallback>
                <p:oleObj name="公式" r:id="rId6" imgW="123136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88" y="3284984"/>
                        <a:ext cx="2667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418148"/>
              </p:ext>
            </p:extLst>
          </p:nvPr>
        </p:nvGraphicFramePr>
        <p:xfrm>
          <a:off x="685800" y="3789040"/>
          <a:ext cx="43862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94" name="公式" r:id="rId8" imgW="2260600" imgH="215900" progId="Equation.3">
                  <p:embed/>
                </p:oleObj>
              </mc:Choice>
              <mc:Fallback>
                <p:oleObj name="公式" r:id="rId8" imgW="226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789040"/>
                        <a:ext cx="43862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467544" y="2708920"/>
            <a:ext cx="5099771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）不可能事件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的概率为零，即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)=0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</a:t>
            </a:r>
          </a:p>
        </p:txBody>
      </p:sp>
      <p:grpSp>
        <p:nvGrpSpPr>
          <p:cNvPr id="11302" name="Group 38"/>
          <p:cNvGrpSpPr>
            <a:grpSpLocks/>
          </p:cNvGrpSpPr>
          <p:nvPr/>
        </p:nvGrpSpPr>
        <p:grpSpPr bwMode="auto">
          <a:xfrm>
            <a:off x="5995618" y="3378247"/>
            <a:ext cx="2566987" cy="706437"/>
            <a:chOff x="3819" y="2275"/>
            <a:chExt cx="1717" cy="445"/>
          </a:xfrm>
        </p:grpSpPr>
        <p:sp>
          <p:nvSpPr>
            <p:cNvPr id="19473" name="Rectangle 36"/>
            <p:cNvSpPr>
              <a:spLocks noChangeArrowheads="1"/>
            </p:cNvSpPr>
            <p:nvPr/>
          </p:nvSpPr>
          <p:spPr bwMode="auto">
            <a:xfrm>
              <a:off x="3819" y="2275"/>
              <a:ext cx="171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联合概率</a:t>
              </a:r>
              <a:r>
                <a:rPr lang="en-US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AB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：</a:t>
              </a:r>
            </a:p>
            <a:p>
              <a:pPr algn="ctr"/>
              <a:r>
                <a:rPr lang="en-US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，</a:t>
              </a:r>
              <a:r>
                <a:rPr lang="en-US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同时发生的概率 </a:t>
              </a:r>
            </a:p>
          </p:txBody>
        </p:sp>
        <p:sp>
          <p:nvSpPr>
            <p:cNvPr id="19474" name="AutoShape 37"/>
            <p:cNvSpPr>
              <a:spLocks noChangeArrowheads="1"/>
            </p:cNvSpPr>
            <p:nvPr/>
          </p:nvSpPr>
          <p:spPr bwMode="auto">
            <a:xfrm>
              <a:off x="3856" y="2288"/>
              <a:ext cx="1616" cy="432"/>
            </a:xfrm>
            <a:prstGeom prst="wedgeRoundRectCallout">
              <a:avLst>
                <a:gd name="adj1" fmla="val -92204"/>
                <a:gd name="adj2" fmla="val 30093"/>
                <a:gd name="adj3" fmla="val 16667"/>
              </a:avLst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 anchorCtr="1"/>
            <a:lstStyle/>
            <a:p>
              <a:pPr algn="ctr"/>
              <a:endParaRPr lang="zh-CN" altLang="zh-CN" sz="2400" baseline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5148064" y="5294313"/>
            <a:ext cx="143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(4-1)</a:t>
            </a: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8676456" y="6334125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28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467544" y="1628800"/>
            <a:ext cx="5519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4.1-2 </a:t>
            </a:r>
            <a:r>
              <a:rPr lang="zh-CN" altLang="en-US" sz="2400" dirty="0" smtClean="0"/>
              <a:t>相关概率：概率的性质与条件概率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74440" y="2204864"/>
            <a:ext cx="1828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概率的性质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84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3" grpId="0"/>
      <p:bldP spid="11295" grpId="0"/>
      <p:bldP spid="11296" grpId="0"/>
      <p:bldP spid="11283" grpId="0"/>
      <p:bldP spid="113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9"/>
          <p:cNvSpPr>
            <a:spLocks noChangeArrowheads="1"/>
          </p:cNvSpPr>
          <p:nvPr/>
        </p:nvSpPr>
        <p:spPr bwMode="auto">
          <a:xfrm>
            <a:off x="-828600" y="2086345"/>
            <a:ext cx="9074151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1219200" eaLnBrk="0" hangingPunct="0"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）概率乘法公式：如果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)&gt;0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，则联合概率</a:t>
            </a:r>
          </a:p>
          <a:p>
            <a:pPr indent="1219200" eaLnBrk="0" hangingPunct="0">
              <a:lnSpc>
                <a:spcPct val="125000"/>
              </a:lnSpc>
            </a:pPr>
            <a:r>
              <a:rPr lang="zh-CN" altLang="en-US" sz="2000" i="1" baseline="0" dirty="0">
                <a:solidFill>
                  <a:srgbClr val="000000"/>
                </a:solidFill>
                <a:latin typeface="Times New Roman" pitchFamily="18" charset="0"/>
              </a:rPr>
              <a:t>                 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AB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)=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|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 =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|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 =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BA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-361157" y="4729042"/>
            <a:ext cx="9377363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762000"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）贝叶斯公式：在全概率公式的条件下，若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)&gt;0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，则将</a:t>
            </a:r>
          </a:p>
          <a:p>
            <a:pPr indent="762000"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           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(4-2)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(4-3)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式代入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(4-1)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式中，有：</a:t>
            </a:r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268453"/>
              </p:ext>
            </p:extLst>
          </p:nvPr>
        </p:nvGraphicFramePr>
        <p:xfrm>
          <a:off x="2699792" y="5488139"/>
          <a:ext cx="2536825" cy="84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06" name="公式" r:id="rId4" imgW="1777229" imgH="622030" progId="Equation.3">
                  <p:embed/>
                </p:oleObj>
              </mc:Choice>
              <mc:Fallback>
                <p:oleObj name="公式" r:id="rId4" imgW="1777229" imgH="6220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5488139"/>
                        <a:ext cx="2536825" cy="84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6484418" y="5748451"/>
            <a:ext cx="9937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(4-4)</a:t>
            </a: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939999"/>
              </p:ext>
            </p:extLst>
          </p:nvPr>
        </p:nvGraphicFramePr>
        <p:xfrm>
          <a:off x="1475656" y="3363025"/>
          <a:ext cx="4347049" cy="767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07" name="公式" r:id="rId6" imgW="2260600" imgH="431800" progId="Equation.3">
                  <p:embed/>
                </p:oleObj>
              </mc:Choice>
              <mc:Fallback>
                <p:oleObj name="公式" r:id="rId6" imgW="2260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363025"/>
                        <a:ext cx="4347049" cy="767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-312654" y="4302073"/>
            <a:ext cx="47529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838200" eaLnBrk="0" hangingPunct="0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则对任一事件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有：</a:t>
            </a:r>
          </a:p>
        </p:txBody>
      </p:sp>
      <p:graphicFrame>
        <p:nvGraphicFramePr>
          <p:cNvPr id="13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103530"/>
              </p:ext>
            </p:extLst>
          </p:nvPr>
        </p:nvGraphicFramePr>
        <p:xfrm>
          <a:off x="2699792" y="4141079"/>
          <a:ext cx="2661456" cy="724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08" name="公式" r:id="rId8" imgW="1511300" imgH="431800" progId="Equation.3">
                  <p:embed/>
                </p:oleObj>
              </mc:Choice>
              <mc:Fallback>
                <p:oleObj name="公式" r:id="rId8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141079"/>
                        <a:ext cx="2661456" cy="7242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395536" y="2883790"/>
            <a:ext cx="6935210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eaLnBrk="0" hangingPunct="0"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）全概率公式：设事件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…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，两两互斥，且</a:t>
            </a:r>
          </a:p>
        </p:txBody>
      </p:sp>
      <p:graphicFrame>
        <p:nvGraphicFramePr>
          <p:cNvPr id="1333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281154"/>
              </p:ext>
            </p:extLst>
          </p:nvPr>
        </p:nvGraphicFramePr>
        <p:xfrm>
          <a:off x="6294780" y="1666919"/>
          <a:ext cx="2296676" cy="60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09" name="公式" r:id="rId10" imgW="1612900" imgH="419100" progId="Equation.3">
                  <p:embed/>
                </p:oleObj>
              </mc:Choice>
              <mc:Fallback>
                <p:oleObj name="公式" r:id="rId10" imgW="1612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780" y="1666919"/>
                        <a:ext cx="2296676" cy="603102"/>
                      </a:xfrm>
                      <a:prstGeom prst="rect">
                        <a:avLst/>
                      </a:prstGeom>
                      <a:solidFill>
                        <a:srgbClr val="FFFF99">
                          <a:alpha val="54117"/>
                        </a:srgb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4" name="Text Box 27"/>
          <p:cNvSpPr txBox="1">
            <a:spLocks noChangeArrowheads="1"/>
          </p:cNvSpPr>
          <p:nvPr/>
        </p:nvSpPr>
        <p:spPr bwMode="auto">
          <a:xfrm>
            <a:off x="6039918" y="2499401"/>
            <a:ext cx="14382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(4-2)</a:t>
            </a:r>
          </a:p>
        </p:txBody>
      </p:sp>
      <p:sp>
        <p:nvSpPr>
          <p:cNvPr id="13340" name="Text Box 28"/>
          <p:cNvSpPr txBox="1">
            <a:spLocks noChangeArrowheads="1"/>
          </p:cNvSpPr>
          <p:nvPr/>
        </p:nvSpPr>
        <p:spPr bwMode="auto">
          <a:xfrm>
            <a:off x="6083050" y="4329527"/>
            <a:ext cx="14382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(4-3)</a:t>
            </a:r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8652669" y="6334827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2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67544" y="1650006"/>
            <a:ext cx="582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4.1-2 </a:t>
            </a:r>
            <a:r>
              <a:rPr lang="zh-CN" altLang="en-US" sz="2400" dirty="0" smtClean="0"/>
              <a:t>相关概率：条件概率的三个重要公式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599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5" grpId="0"/>
      <p:bldP spid="13326" grpId="0"/>
      <p:bldP spid="13324" grpId="0"/>
      <p:bldP spid="13330" grpId="0"/>
      <p:bldP spid="133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130175" y="5445224"/>
            <a:ext cx="7970217" cy="94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indent="304800" eaLnBrk="0" hangingPunct="0">
              <a:lnSpc>
                <a:spcPct val="125000"/>
              </a:lnSpc>
            </a:pPr>
            <a:r>
              <a:rPr lang="en-US" altLang="zh-CN" sz="2400" baseline="0" dirty="0">
                <a:solidFill>
                  <a:srgbClr val="000000"/>
                </a:solidFill>
                <a:latin typeface="宋体" pitchFamily="2" charset="-122"/>
              </a:rPr>
              <a:t>    </a:t>
            </a:r>
            <a:r>
              <a:rPr lang="zh-CN" altLang="en-US" sz="2000" baseline="0" dirty="0">
                <a:solidFill>
                  <a:srgbClr val="000000"/>
                </a:solidFill>
                <a:latin typeface="宋体" pitchFamily="2" charset="-122"/>
              </a:rPr>
              <a:t>今后的分类中常用到类概率</a:t>
            </a:r>
            <a:r>
              <a:rPr lang="zh-CN" altLang="en-US" sz="2000" baseline="0" dirty="0">
                <a:solidFill>
                  <a:srgbClr val="800000"/>
                </a:solidFill>
                <a:latin typeface="宋体" pitchFamily="2" charset="-122"/>
              </a:rPr>
              <a:t>密度</a:t>
            </a:r>
            <a:r>
              <a:rPr lang="en-US" altLang="zh-CN" sz="2000" i="1" baseline="0" dirty="0">
                <a:solidFill>
                  <a:srgbClr val="800000"/>
                </a:solidFill>
              </a:rPr>
              <a:t>p</a:t>
            </a:r>
            <a:r>
              <a:rPr lang="en-US" altLang="zh-CN" sz="2000" baseline="0" dirty="0">
                <a:solidFill>
                  <a:srgbClr val="800000"/>
                </a:solidFill>
              </a:rPr>
              <a:t>(</a:t>
            </a:r>
            <a:r>
              <a:rPr lang="en-US" altLang="zh-CN" sz="2000" b="1" i="1" baseline="0" dirty="0">
                <a:solidFill>
                  <a:srgbClr val="800000"/>
                </a:solidFill>
              </a:rPr>
              <a:t>X</a:t>
            </a:r>
            <a:r>
              <a:rPr lang="en-US" altLang="zh-CN" sz="2000" i="1" baseline="0" dirty="0">
                <a:solidFill>
                  <a:srgbClr val="800000"/>
                </a:solidFill>
              </a:rPr>
              <a:t> </a:t>
            </a:r>
            <a:r>
              <a:rPr lang="en-US" altLang="zh-CN" sz="2000" baseline="0" dirty="0">
                <a:solidFill>
                  <a:srgbClr val="800000"/>
                </a:solidFill>
              </a:rPr>
              <a:t>|</a:t>
            </a:r>
            <a:r>
              <a:rPr lang="el-GR" altLang="zh-CN" sz="2000" i="1" baseline="0" dirty="0">
                <a:solidFill>
                  <a:srgbClr val="80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800000"/>
                </a:solidFill>
              </a:rPr>
              <a:t>i</a:t>
            </a:r>
            <a:r>
              <a:rPr lang="en-US" altLang="zh-CN" sz="2000" baseline="0" dirty="0">
                <a:solidFill>
                  <a:srgbClr val="800000"/>
                </a:solidFill>
              </a:rPr>
              <a:t>)</a:t>
            </a:r>
            <a:r>
              <a:rPr lang="en-US" altLang="zh-CN" sz="2000" baseline="0" dirty="0">
                <a:solidFill>
                  <a:srgbClr val="000000"/>
                </a:solidFill>
              </a:rPr>
              <a:t> </a:t>
            </a:r>
            <a:r>
              <a:rPr lang="zh-CN" altLang="en-US" sz="2000" baseline="0" dirty="0">
                <a:solidFill>
                  <a:srgbClr val="000000"/>
                </a:solidFill>
              </a:rPr>
              <a:t>：</a:t>
            </a:r>
            <a:r>
              <a:rPr lang="el-GR" altLang="zh-CN" sz="2000" i="1" baseline="0" dirty="0">
                <a:solidFill>
                  <a:srgbClr val="00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</a:rPr>
              <a:t>i</a:t>
            </a:r>
            <a:r>
              <a:rPr lang="zh-CN" altLang="en-US" sz="2000" baseline="0" dirty="0">
                <a:solidFill>
                  <a:srgbClr val="000000"/>
                </a:solidFill>
              </a:rPr>
              <a:t>类的条件概</a:t>
            </a:r>
          </a:p>
          <a:p>
            <a:pPr indent="304800" eaLnBrk="0" hangingPunct="0"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</a:rPr>
              <a:t>率密度函数，通常也称为</a:t>
            </a:r>
            <a:r>
              <a:rPr lang="el-GR" altLang="zh-CN" sz="2000" i="1" baseline="0" dirty="0">
                <a:solidFill>
                  <a:srgbClr val="00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</a:rPr>
              <a:t>i</a:t>
            </a:r>
            <a:r>
              <a:rPr lang="zh-CN" altLang="el-GR" sz="2000" baseline="0" dirty="0">
                <a:solidFill>
                  <a:srgbClr val="000000"/>
                </a:solidFill>
              </a:rPr>
              <a:t>的似然函数</a:t>
            </a:r>
            <a:r>
              <a:rPr lang="zh-CN" altLang="en-US" sz="2000" baseline="0" dirty="0">
                <a:solidFill>
                  <a:srgbClr val="000000"/>
                </a:solidFill>
              </a:rPr>
              <a:t>。 </a:t>
            </a:r>
          </a:p>
        </p:txBody>
      </p:sp>
      <p:sp>
        <p:nvSpPr>
          <p:cNvPr id="21507" name="Rectangle 9"/>
          <p:cNvSpPr>
            <a:spLocks noChangeArrowheads="1"/>
          </p:cNvSpPr>
          <p:nvPr/>
        </p:nvSpPr>
        <p:spPr bwMode="auto">
          <a:xfrm>
            <a:off x="113102" y="2357035"/>
            <a:ext cx="4828864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indent="304800" eaLnBrk="0" hangingPunct="0"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设随机样本向量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，相关的三个概率：</a:t>
            </a: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369442" y="3435776"/>
            <a:ext cx="8405116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）后验概率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|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：根据一批实验样本</a:t>
            </a:r>
            <a:r>
              <a:rPr lang="en-US" altLang="zh-CN" sz="2000" b="1" i="1" dirty="0" smtClean="0">
                <a:solidFill>
                  <a:srgbClr val="663300"/>
                </a:solidFill>
              </a:rPr>
              <a:t>X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统计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出的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出现的概率。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510" name="Rectangle 16"/>
          <p:cNvSpPr>
            <a:spLocks noChangeArrowheads="1"/>
          </p:cNvSpPr>
          <p:nvPr/>
        </p:nvSpPr>
        <p:spPr bwMode="auto">
          <a:xfrm>
            <a:off x="266351" y="2949762"/>
            <a:ext cx="8726488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b" anchorCtr="1">
            <a:spAutoFit/>
          </a:bodyPr>
          <a:lstStyle/>
          <a:p>
            <a:pPr eaLnBrk="0" hangingPunct="0"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）先验概率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：根据以前的知识和经验得出的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样本出现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概率。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427037" y="4077072"/>
            <a:ext cx="7601348" cy="124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）条件概率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|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：已知属于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类的样本</a:t>
            </a:r>
            <a:r>
              <a:rPr lang="en-US" altLang="zh-CN" sz="2000" b="1" i="1" baseline="0" dirty="0">
                <a:solidFill>
                  <a:srgbClr val="472858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，发生某种</a:t>
            </a:r>
            <a:r>
              <a:rPr lang="zh-CN" altLang="en-US" sz="2000" baseline="0" dirty="0" smtClean="0">
                <a:solidFill>
                  <a:srgbClr val="472858"/>
                </a:solidFill>
                <a:latin typeface="Times New Roman" pitchFamily="18" charset="0"/>
              </a:rPr>
              <a:t>事件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的概率。例对一批得病患者进行一项化验，结果为阳性的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概率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为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95%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代表得病人群， 则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化验为阳性的事件可表示为</a:t>
            </a:r>
          </a:p>
        </p:txBody>
      </p:sp>
      <p:graphicFrame>
        <p:nvGraphicFramePr>
          <p:cNvPr id="1435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126263"/>
              </p:ext>
            </p:extLst>
          </p:nvPr>
        </p:nvGraphicFramePr>
        <p:xfrm>
          <a:off x="2771800" y="5255267"/>
          <a:ext cx="2465313" cy="37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4" name="公式" r:id="rId4" imgW="1294838" imgH="215806" progId="Equation.3">
                  <p:embed/>
                </p:oleObj>
              </mc:Choice>
              <mc:Fallback>
                <p:oleObj name="公式" r:id="rId4" imgW="129483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255267"/>
                        <a:ext cx="2465313" cy="379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657557" y="6334124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28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451" y="1536542"/>
            <a:ext cx="5519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4.1-2 </a:t>
            </a:r>
            <a:r>
              <a:rPr lang="zh-CN" altLang="en-US" sz="2400" dirty="0" smtClean="0"/>
              <a:t>相关概率：模式识别中的三个概率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035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" grpId="0"/>
      <p:bldP spid="14347" grpId="0"/>
      <p:bldP spid="143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45678" y="2070434"/>
            <a:ext cx="8458200" cy="157459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|x)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和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P(ω</a:t>
            </a:r>
            <a:r>
              <a:rPr lang="zh-CN" altLang="en-US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２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|x)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的比较：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</a:rPr>
              <a:t>在</a:t>
            </a:r>
            <a:r>
              <a:rPr lang="zh-CN" altLang="en-US" sz="2000" dirty="0">
                <a:solidFill>
                  <a:schemeClr val="accent4">
                    <a:lumMod val="10000"/>
                  </a:schemeClr>
                </a:solidFill>
              </a:rPr>
              <a:t>同一条件</a:t>
            </a:r>
            <a:r>
              <a:rPr lang="en-US" altLang="zh-CN" sz="2000" dirty="0">
                <a:solidFill>
                  <a:schemeClr val="accent4">
                    <a:lumMod val="10000"/>
                  </a:schemeClr>
                </a:solidFill>
              </a:rPr>
              <a:t>x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下，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与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出现的概率</a:t>
            </a: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effectLst/>
            </a:endParaRP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</a:rPr>
              <a:t>对于两类问题：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|x)+P(ω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|x)=1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 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chemeClr val="accent4">
                    <a:lumMod val="10000"/>
                  </a:schemeClr>
                </a:solidFill>
              </a:rPr>
              <a:t>P(x|ω</a:t>
            </a:r>
            <a:r>
              <a:rPr lang="en-US" altLang="zh-CN" sz="2000" baseline="-25000" dirty="0">
                <a:solidFill>
                  <a:schemeClr val="accent4">
                    <a:lumMod val="10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accent4">
                    <a:lumMod val="10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accent4">
                    <a:lumMod val="10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accent4">
                    <a:lumMod val="10000"/>
                  </a:schemeClr>
                </a:solidFill>
              </a:rPr>
              <a:t>P(x|ω</a:t>
            </a:r>
            <a:r>
              <a:rPr lang="en-US" altLang="zh-CN" sz="2000" baseline="-25000" dirty="0">
                <a:solidFill>
                  <a:schemeClr val="accent4">
                    <a:lumMod val="10000"/>
                  </a:schemeClr>
                </a:solidFill>
              </a:rPr>
              <a:t>2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</a:rPr>
              <a:t>) </a:t>
            </a:r>
            <a:r>
              <a:rPr lang="zh-CN" altLang="en-US" sz="2000" dirty="0">
                <a:solidFill>
                  <a:schemeClr val="accent4">
                    <a:lumMod val="10000"/>
                  </a:schemeClr>
                </a:solidFill>
              </a:rPr>
              <a:t>：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两类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与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中，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</a:rPr>
              <a:t>x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</a:rPr>
              <a:t>出现的概率，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P(x|ω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)+P(x|ω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)≠1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。 </a:t>
            </a:r>
          </a:p>
        </p:txBody>
      </p:sp>
      <p:pic>
        <p:nvPicPr>
          <p:cNvPr id="265220" name="Picture 4" descr="2_1_1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33825"/>
            <a:ext cx="3810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221" name="Picture 5" descr="2_1_1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33850"/>
            <a:ext cx="4038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8676456" y="6354077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28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7451" y="1536542"/>
            <a:ext cx="798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4.1-2 </a:t>
            </a:r>
            <a:r>
              <a:rPr lang="zh-CN" altLang="en-US" sz="2400" dirty="0" smtClean="0"/>
              <a:t>相关概率：模式识别中的三个概率（条件概率比较）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08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5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5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第三章 回顾</a:t>
            </a:r>
            <a:endParaRPr lang="zh-CN" altLang="zh-CN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896072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3.1 </a:t>
            </a:r>
            <a:r>
              <a:rPr lang="zh-CN" altLang="en-US" sz="2400" dirty="0" smtClean="0"/>
              <a:t>判别函数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理解判别函数可以完成什么工作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能</a:t>
            </a:r>
            <a:r>
              <a:rPr lang="zh-CN" altLang="en-US" sz="2000" dirty="0" smtClean="0"/>
              <a:t>从给定的图中指出判别函数及模式样本分类情况</a:t>
            </a:r>
            <a:endParaRPr lang="en-US" altLang="zh-CN" sz="2000" dirty="0" smtClean="0"/>
          </a:p>
          <a:p>
            <a:r>
              <a:rPr lang="en-US" altLang="zh-CN" sz="2400" dirty="0" smtClean="0"/>
              <a:t>3.2</a:t>
            </a:r>
            <a:r>
              <a:rPr lang="zh-CN" altLang="en-US" sz="2400" dirty="0" smtClean="0"/>
              <a:t> 线性判别函数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能</a:t>
            </a:r>
            <a:r>
              <a:rPr lang="zh-CN" altLang="en-US" sz="2000" dirty="0" smtClean="0"/>
              <a:t>写出线性判别函数的表达式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会使用三种分类法进行分类</a:t>
            </a:r>
            <a:endParaRPr lang="en-US" altLang="zh-CN" sz="2000" dirty="0" smtClean="0"/>
          </a:p>
          <a:p>
            <a:pPr eaLnBrk="1" hangingPunct="1"/>
            <a:r>
              <a:rPr lang="en-US" altLang="zh-CN" sz="2400" dirty="0" smtClean="0"/>
              <a:t>3.3 </a:t>
            </a:r>
            <a:r>
              <a:rPr lang="zh-CN" altLang="en-US" sz="2400" dirty="0" smtClean="0"/>
              <a:t>广义线性判别函数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000" dirty="0" smtClean="0"/>
              <a:t>给定非线性判别函数，能写出对应的线性判别函数</a:t>
            </a:r>
            <a:endParaRPr lang="en-US" altLang="zh-CN" sz="2000" dirty="0" smtClean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760787" y="6334124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5586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ChangeArrowheads="1"/>
          </p:cNvSpPr>
          <p:nvPr/>
        </p:nvSpPr>
        <p:spPr bwMode="auto">
          <a:xfrm>
            <a:off x="140793" y="2292386"/>
            <a:ext cx="396484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indent="457200"/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将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0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l-GR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n-US" altLang="zh-CN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, B=X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带入贝叶斯公式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24579" name="Object 6"/>
          <p:cNvGraphicFramePr>
            <a:graphicFrameLocks noChangeAspect="1"/>
          </p:cNvGraphicFramePr>
          <p:nvPr/>
        </p:nvGraphicFramePr>
        <p:xfrm>
          <a:off x="1055688" y="4217988"/>
          <a:ext cx="579755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610" name="公式" r:id="rId3" imgW="2921000" imgH="622300" progId="Equation.3">
                  <p:embed/>
                </p:oleObj>
              </mc:Choice>
              <mc:Fallback>
                <p:oleObj name="公式" r:id="rId3" imgW="29210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4217988"/>
                        <a:ext cx="5797550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Rectangle 7"/>
          <p:cNvSpPr>
            <a:spLocks noChangeArrowheads="1"/>
          </p:cNvSpPr>
          <p:nvPr/>
        </p:nvSpPr>
        <p:spPr bwMode="auto">
          <a:xfrm>
            <a:off x="6010275" y="4419600"/>
            <a:ext cx="2741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2400" baseline="0">
                <a:solidFill>
                  <a:srgbClr val="000000"/>
                </a:solidFill>
              </a:rPr>
              <a:t>                 </a:t>
            </a:r>
            <a:r>
              <a:rPr lang="zh-CN" altLang="en-US" sz="2400" baseline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400" baseline="0">
                <a:solidFill>
                  <a:srgbClr val="000000"/>
                </a:solidFill>
                <a:latin typeface="Times New Roman" pitchFamily="18" charset="0"/>
              </a:rPr>
              <a:t>4-5</a:t>
            </a:r>
            <a:r>
              <a:rPr lang="zh-CN" altLang="en-US" sz="2400" baseline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endParaRPr lang="zh-CN" altLang="en-US" sz="2400" baseline="0">
              <a:solidFill>
                <a:srgbClr val="000000"/>
              </a:solidFill>
            </a:endParaRPr>
          </a:p>
        </p:txBody>
      </p:sp>
      <p:graphicFrame>
        <p:nvGraphicFramePr>
          <p:cNvPr id="2458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739031"/>
              </p:ext>
            </p:extLst>
          </p:nvPr>
        </p:nvGraphicFramePr>
        <p:xfrm>
          <a:off x="3923928" y="2140404"/>
          <a:ext cx="3321394" cy="1108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611" name="公式" r:id="rId5" imgW="1777229" imgH="622030" progId="Equation.3">
                  <p:embed/>
                </p:oleObj>
              </mc:Choice>
              <mc:Fallback>
                <p:oleObj name="公式" r:id="rId5" imgW="1777229" imgH="6220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2140404"/>
                        <a:ext cx="3321394" cy="11085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Text Box 22"/>
          <p:cNvSpPr txBox="1">
            <a:spLocks noChangeArrowheads="1"/>
          </p:cNvSpPr>
          <p:nvPr/>
        </p:nvSpPr>
        <p:spPr bwMode="auto">
          <a:xfrm>
            <a:off x="1043608" y="5205149"/>
            <a:ext cx="21050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：类别数</a:t>
            </a: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8598694" y="6334125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7451" y="1536542"/>
            <a:ext cx="736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4.1-2 </a:t>
            </a:r>
            <a:r>
              <a:rPr lang="zh-CN" altLang="en-US" sz="2400" dirty="0" smtClean="0"/>
              <a:t>相关概率：模式识别中的三个概率（三者关系）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43608" y="35010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得</a:t>
            </a:r>
          </a:p>
        </p:txBody>
      </p:sp>
    </p:spTree>
    <p:extLst>
      <p:ext uri="{BB962C8B-B14F-4D97-AF65-F5344CB8AC3E}">
        <p14:creationId xmlns:p14="http://schemas.microsoft.com/office/powerpoint/2010/main" val="1671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8657557" y="6334124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28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451" y="1536542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4.1-2 </a:t>
            </a:r>
            <a:r>
              <a:rPr lang="zh-CN" altLang="en-US" sz="2400" dirty="0" smtClean="0"/>
              <a:t>相关概率：模式识别中的三个概率（例子）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451" y="2276872"/>
            <a:ext cx="7642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    一个二类问题：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smtClean="0"/>
              <a:t>1</a:t>
            </a:r>
            <a:r>
              <a:rPr lang="zh-CN" altLang="en-US" sz="2000" dirty="0" smtClean="0"/>
              <a:t>类表示该地区患病人群，</a:t>
            </a:r>
            <a:r>
              <a:rPr lang="el-GR" altLang="zh-CN" sz="2000" i="1" dirty="0"/>
              <a:t> 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smtClean="0"/>
              <a:t>2</a:t>
            </a:r>
            <a:r>
              <a:rPr lang="zh-CN" altLang="en-US" sz="2000" dirty="0" smtClean="0"/>
              <a:t>类表示</a:t>
            </a:r>
            <a:r>
              <a:rPr lang="zh-CN" altLang="en-US" sz="2000" dirty="0"/>
              <a:t>该地区</a:t>
            </a:r>
            <a:r>
              <a:rPr lang="zh-CN" altLang="en-US" sz="2000" dirty="0" smtClean="0"/>
              <a:t>无病人群，则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47805" y="2984758"/>
            <a:ext cx="76258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P(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smtClean="0"/>
              <a:t>1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为先验概率，表示该地区患病人群的概率。</a:t>
            </a:r>
            <a:endParaRPr lang="en-US" altLang="zh-CN" sz="2000" dirty="0" smtClean="0"/>
          </a:p>
          <a:p>
            <a:r>
              <a:rPr lang="en-US" altLang="zh-CN" sz="2000" dirty="0"/>
              <a:t>P(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smtClean="0"/>
              <a:t>2</a:t>
            </a:r>
            <a:r>
              <a:rPr lang="en-US" altLang="zh-CN" sz="2000" dirty="0" smtClean="0"/>
              <a:t>)</a:t>
            </a:r>
            <a:r>
              <a:rPr lang="zh-CN" altLang="en-US" sz="2000" dirty="0"/>
              <a:t>为先验概率，表示该</a:t>
            </a:r>
            <a:r>
              <a:rPr lang="zh-CN" altLang="en-US" sz="2000" dirty="0" smtClean="0"/>
              <a:t>地区无病</a:t>
            </a:r>
            <a:r>
              <a:rPr lang="zh-CN" altLang="en-US" sz="2000" dirty="0"/>
              <a:t>人群的概率。</a:t>
            </a:r>
            <a:endParaRPr lang="en-US" altLang="zh-CN" sz="2000" dirty="0"/>
          </a:p>
          <a:p>
            <a:r>
              <a:rPr lang="en-US" altLang="zh-CN" sz="2000" dirty="0"/>
              <a:t>P(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smtClean="0"/>
              <a:t>1</a:t>
            </a:r>
            <a:r>
              <a:rPr lang="en-US" altLang="zh-CN" sz="2000" i="1" dirty="0" smtClean="0"/>
              <a:t>|X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为后验概率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表示</a:t>
            </a:r>
            <a:r>
              <a:rPr lang="zh-CN" altLang="en-US" sz="2000" dirty="0"/>
              <a:t>一</a:t>
            </a:r>
            <a:r>
              <a:rPr lang="zh-CN" altLang="en-US" sz="2000" dirty="0" smtClean="0"/>
              <a:t>批样本</a:t>
            </a:r>
            <a:r>
              <a:rPr lang="en-US" altLang="zh-CN" sz="2000" i="1" dirty="0" smtClean="0"/>
              <a:t>X</a:t>
            </a:r>
            <a:r>
              <a:rPr lang="zh-CN" altLang="en-US" sz="2000" dirty="0" smtClean="0"/>
              <a:t>中患病</a:t>
            </a:r>
            <a:r>
              <a:rPr lang="zh-CN" altLang="en-US" sz="2000" dirty="0"/>
              <a:t>人群的概率。</a:t>
            </a:r>
            <a:endParaRPr lang="en-US" altLang="zh-CN" sz="2000" dirty="0"/>
          </a:p>
          <a:p>
            <a:r>
              <a:rPr lang="en-US" altLang="zh-CN" sz="2000" dirty="0"/>
              <a:t>P(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smtClean="0"/>
              <a:t>2</a:t>
            </a:r>
            <a:r>
              <a:rPr lang="en-US" altLang="zh-CN" sz="2000" i="1" dirty="0"/>
              <a:t>|X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为后验概率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表示</a:t>
            </a:r>
            <a:r>
              <a:rPr lang="zh-CN" altLang="en-US" sz="2000" dirty="0"/>
              <a:t>一批样本</a:t>
            </a:r>
            <a:r>
              <a:rPr lang="en-US" altLang="zh-CN" sz="2000" i="1" dirty="0"/>
              <a:t>X</a:t>
            </a:r>
            <a:r>
              <a:rPr lang="zh-CN" altLang="en-US" sz="2000" dirty="0"/>
              <a:t>中</a:t>
            </a:r>
            <a:r>
              <a:rPr lang="zh-CN" altLang="en-US" sz="2000" dirty="0" smtClean="0"/>
              <a:t>无</a:t>
            </a:r>
            <a:r>
              <a:rPr lang="zh-CN" altLang="en-US" sz="2000" dirty="0"/>
              <a:t>病人群的概率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en-US" altLang="zh-CN" sz="2000" dirty="0" smtClean="0"/>
              <a:t>P(</a:t>
            </a:r>
            <a:r>
              <a:rPr lang="en-US" altLang="zh-CN" sz="2000" i="1" dirty="0" smtClean="0"/>
              <a:t>X=</a:t>
            </a:r>
            <a:r>
              <a:rPr lang="zh-CN" altLang="en-US" sz="2000" i="1" dirty="0" smtClean="0"/>
              <a:t>阳性</a:t>
            </a:r>
            <a:r>
              <a:rPr lang="en-US" altLang="zh-CN" sz="2000" i="1" dirty="0" smtClean="0"/>
              <a:t> |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/>
              <a:t>1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</a:t>
            </a:r>
            <a:r>
              <a:rPr lang="zh-CN" altLang="en-US" sz="2000" dirty="0"/>
              <a:t>条件</a:t>
            </a:r>
            <a:r>
              <a:rPr lang="zh-CN" altLang="en-US" sz="2000" dirty="0" smtClean="0"/>
              <a:t>概率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表示患病人群做实验为阳性的</a:t>
            </a:r>
            <a:r>
              <a:rPr lang="zh-CN" altLang="en-US" sz="2000" dirty="0"/>
              <a:t>概率。</a:t>
            </a:r>
            <a:endParaRPr lang="en-US" altLang="zh-CN" sz="2000" dirty="0"/>
          </a:p>
          <a:p>
            <a:r>
              <a:rPr lang="en-US" altLang="zh-CN" sz="2000" dirty="0" smtClean="0"/>
              <a:t>P(</a:t>
            </a:r>
            <a:r>
              <a:rPr lang="en-US" altLang="zh-CN" sz="2000" i="1" dirty="0" smtClean="0"/>
              <a:t>X=</a:t>
            </a:r>
            <a:r>
              <a:rPr lang="zh-CN" altLang="en-US" sz="2000" i="1" dirty="0" smtClean="0"/>
              <a:t>阳性</a:t>
            </a:r>
            <a:r>
              <a:rPr lang="en-US" altLang="zh-CN" sz="2000" i="1" dirty="0" smtClean="0"/>
              <a:t> |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</a:t>
            </a:r>
            <a:r>
              <a:rPr lang="zh-CN" altLang="en-US" sz="2000" dirty="0"/>
              <a:t>条件</a:t>
            </a:r>
            <a:r>
              <a:rPr lang="zh-CN" altLang="en-US" sz="2000" dirty="0" smtClean="0"/>
              <a:t>概率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表示无病人群</a:t>
            </a:r>
            <a:r>
              <a:rPr lang="zh-CN" altLang="en-US" sz="2000" dirty="0"/>
              <a:t>做实验为阳性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概率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62149" y="4923750"/>
            <a:ext cx="54553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理解条件概率的关键点：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</a:rPr>
              <a:t>）“</a:t>
            </a:r>
            <a:r>
              <a:rPr lang="en-US" altLang="zh-CN" sz="2000" dirty="0" smtClean="0">
                <a:solidFill>
                  <a:srgbClr val="FF0000"/>
                </a:solidFill>
              </a:rPr>
              <a:t>|</a:t>
            </a:r>
            <a:r>
              <a:rPr lang="zh-CN" altLang="en-US" sz="2000" dirty="0" smtClean="0">
                <a:solidFill>
                  <a:srgbClr val="FF0000"/>
                </a:solidFill>
              </a:rPr>
              <a:t>”符号后面的信息为已知条件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</a:rPr>
              <a:t>2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r>
              <a:rPr lang="en-US" altLang="zh-CN" sz="2000" dirty="0" smtClean="0">
                <a:solidFill>
                  <a:srgbClr val="FF0000"/>
                </a:solidFill>
              </a:rPr>
              <a:t>X</a:t>
            </a:r>
            <a:r>
              <a:rPr lang="zh-CN" altLang="en-US" sz="2000" dirty="0" smtClean="0">
                <a:solidFill>
                  <a:srgbClr val="FF0000"/>
                </a:solidFill>
              </a:rPr>
              <a:t>不是指单个样本，而是一批样本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r>
              <a:rPr lang="en-US" altLang="zh-CN" sz="2000" dirty="0" smtClean="0">
                <a:solidFill>
                  <a:srgbClr val="FF0000"/>
                </a:solidFill>
              </a:rPr>
              <a:t>X</a:t>
            </a:r>
            <a:r>
              <a:rPr lang="zh-CN" altLang="en-US" sz="2000" dirty="0" smtClean="0">
                <a:solidFill>
                  <a:srgbClr val="FF0000"/>
                </a:solidFill>
              </a:rPr>
              <a:t>代表的是特征，</a:t>
            </a:r>
            <a:r>
              <a:rPr lang="el-GR" altLang="zh-CN" sz="2000" i="1" dirty="0"/>
              <a:t> </a:t>
            </a:r>
            <a:r>
              <a:rPr lang="el-GR" altLang="zh-CN" sz="2000" i="1" dirty="0">
                <a:solidFill>
                  <a:srgbClr val="FF0000"/>
                </a:solidFill>
              </a:rPr>
              <a:t>ω</a:t>
            </a:r>
            <a:r>
              <a:rPr lang="en-US" altLang="zh-CN" sz="2000" i="1" baseline="-25000" dirty="0">
                <a:solidFill>
                  <a:srgbClr val="FF0000"/>
                </a:solidFill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</a:rPr>
              <a:t>和</a:t>
            </a:r>
            <a:r>
              <a:rPr lang="el-GR" altLang="zh-CN" sz="2000" i="1" dirty="0">
                <a:solidFill>
                  <a:srgbClr val="FF0000"/>
                </a:solidFill>
              </a:rPr>
              <a:t>ω</a:t>
            </a:r>
            <a:r>
              <a:rPr lang="en-US" altLang="zh-CN" sz="2000" i="1" baseline="-25000" dirty="0">
                <a:solidFill>
                  <a:srgbClr val="FF0000"/>
                </a:solidFill>
              </a:rPr>
              <a:t>2</a:t>
            </a:r>
            <a:r>
              <a:rPr lang="zh-CN" altLang="en-US" sz="2000" dirty="0" smtClean="0">
                <a:solidFill>
                  <a:srgbClr val="FF0000"/>
                </a:solidFill>
              </a:rPr>
              <a:t>代表的是分类。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0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8657557" y="6334124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28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451" y="1536542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4.1-2 </a:t>
            </a:r>
            <a:r>
              <a:rPr lang="zh-CN" altLang="en-US" sz="2400" dirty="0" smtClean="0"/>
              <a:t>相关概率：模式识别中的三个概率（问题）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451" y="2276872"/>
            <a:ext cx="7642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    一个二类问题：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smtClean="0"/>
              <a:t>1</a:t>
            </a:r>
            <a:r>
              <a:rPr lang="zh-CN" altLang="en-US" sz="2000" dirty="0" smtClean="0"/>
              <a:t>类表示东南大学的男生，</a:t>
            </a:r>
            <a:r>
              <a:rPr lang="el-GR" altLang="zh-CN" sz="2000" i="1" dirty="0" smtClean="0"/>
              <a:t> ω</a:t>
            </a:r>
            <a:r>
              <a:rPr lang="en-US" altLang="zh-CN" sz="2000" i="1" baseline="-25000" dirty="0" smtClean="0"/>
              <a:t>2</a:t>
            </a:r>
            <a:r>
              <a:rPr lang="zh-CN" altLang="en-US" sz="2000" dirty="0" smtClean="0"/>
              <a:t>类表示东南大学的女生，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为本教室的学生身高，则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47804" y="2984758"/>
            <a:ext cx="6504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P(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smtClean="0"/>
              <a:t>1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，</a:t>
            </a:r>
            <a:r>
              <a:rPr lang="en-US" altLang="zh-CN" sz="2000" dirty="0" smtClean="0"/>
              <a:t>P(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smtClean="0"/>
              <a:t>2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，</a:t>
            </a:r>
            <a:r>
              <a:rPr lang="en-US" altLang="zh-CN" sz="2000" dirty="0" smtClean="0"/>
              <a:t>P(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smtClean="0"/>
              <a:t>1</a:t>
            </a:r>
            <a:r>
              <a:rPr lang="en-US" altLang="zh-CN" sz="2000" i="1" dirty="0" smtClean="0"/>
              <a:t>|X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，</a:t>
            </a:r>
            <a:r>
              <a:rPr lang="en-US" altLang="zh-CN" sz="2000" dirty="0" smtClean="0"/>
              <a:t>P(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smtClean="0"/>
              <a:t>2</a:t>
            </a:r>
            <a:r>
              <a:rPr lang="en-US" altLang="zh-CN" sz="2000" i="1" dirty="0"/>
              <a:t>|X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，</a:t>
            </a:r>
            <a:r>
              <a:rPr lang="en-US" altLang="zh-CN" sz="2000" dirty="0" smtClean="0"/>
              <a:t>P(</a:t>
            </a:r>
            <a:r>
              <a:rPr lang="en-US" altLang="zh-CN" sz="2000" i="1" dirty="0" smtClean="0"/>
              <a:t>X&gt;1.65m |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/>
              <a:t>1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，</a:t>
            </a:r>
            <a:r>
              <a:rPr lang="en-US" altLang="zh-CN" sz="2000" dirty="0" smtClean="0"/>
              <a:t>P(</a:t>
            </a:r>
            <a:r>
              <a:rPr lang="en-US" altLang="zh-CN" sz="2000" i="1" dirty="0" smtClean="0"/>
              <a:t>X</a:t>
            </a:r>
            <a:r>
              <a:rPr lang="en-US" altLang="zh-CN" sz="2000" i="1" dirty="0"/>
              <a:t>&gt;1.65m</a:t>
            </a:r>
            <a:r>
              <a:rPr lang="en-US" altLang="zh-CN" sz="2000" i="1" dirty="0" smtClean="0"/>
              <a:t>|</a:t>
            </a:r>
            <a:r>
              <a:rPr lang="el-GR" altLang="zh-CN" sz="2000" i="1" dirty="0"/>
              <a:t> 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smtClean="0"/>
              <a:t>2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分别表示什么？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0734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8657557" y="6334124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28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4.1 </a:t>
            </a:r>
            <a:r>
              <a:rPr lang="zh-CN" altLang="en-US" kern="0" dirty="0" smtClean="0"/>
              <a:t>研究对象及相关概率</a:t>
            </a:r>
            <a:endParaRPr lang="zh-CN" altLang="zh-CN" kern="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451" y="1536542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4.1-2 </a:t>
            </a:r>
            <a:r>
              <a:rPr lang="zh-CN" altLang="en-US" sz="2400" dirty="0" smtClean="0"/>
              <a:t>相关概率：模式识别中的三个概率（问题）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451" y="2276872"/>
            <a:ext cx="7642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    一个二类问题：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smtClean="0"/>
              <a:t>1</a:t>
            </a:r>
            <a:r>
              <a:rPr lang="zh-CN" altLang="en-US" sz="2000" dirty="0" smtClean="0"/>
              <a:t>类表示东南大学的男生，</a:t>
            </a:r>
            <a:r>
              <a:rPr lang="el-GR" altLang="zh-CN" sz="2000" i="1" dirty="0" smtClean="0"/>
              <a:t> ω</a:t>
            </a:r>
            <a:r>
              <a:rPr lang="en-US" altLang="zh-CN" sz="2000" i="1" baseline="-25000" dirty="0" smtClean="0"/>
              <a:t>2</a:t>
            </a:r>
            <a:r>
              <a:rPr lang="zh-CN" altLang="en-US" sz="2000" dirty="0" smtClean="0"/>
              <a:t>类表示东南大学的女生，</a:t>
            </a:r>
            <a:r>
              <a:rPr lang="en-US" altLang="zh-CN" sz="2000" dirty="0"/>
              <a:t> X</a:t>
            </a:r>
            <a:r>
              <a:rPr lang="zh-CN" altLang="en-US" sz="2000" dirty="0"/>
              <a:t>为本教室的学生身高，</a:t>
            </a:r>
            <a:r>
              <a:rPr lang="zh-CN" altLang="en-US" sz="2000" dirty="0" smtClean="0"/>
              <a:t>则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47805" y="2984758"/>
            <a:ext cx="80570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P(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smtClean="0"/>
              <a:t>1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为先验概率，表示东南大学男生的概率。</a:t>
            </a:r>
            <a:endParaRPr lang="en-US" altLang="zh-CN" sz="2000" dirty="0" smtClean="0"/>
          </a:p>
          <a:p>
            <a:r>
              <a:rPr lang="en-US" altLang="zh-CN" sz="2000" dirty="0"/>
              <a:t>P(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smtClean="0"/>
              <a:t>2</a:t>
            </a:r>
            <a:r>
              <a:rPr lang="en-US" altLang="zh-CN" sz="2000" dirty="0" smtClean="0"/>
              <a:t>)</a:t>
            </a:r>
            <a:r>
              <a:rPr lang="zh-CN" altLang="en-US" sz="2000" dirty="0"/>
              <a:t>为先验概率，</a:t>
            </a:r>
            <a:r>
              <a:rPr lang="zh-CN" altLang="en-US" sz="2000" dirty="0" smtClean="0"/>
              <a:t>表示</a:t>
            </a:r>
            <a:r>
              <a:rPr lang="zh-CN" altLang="en-US" sz="2000" dirty="0"/>
              <a:t>东南</a:t>
            </a:r>
            <a:r>
              <a:rPr lang="zh-CN" altLang="en-US" sz="2000" dirty="0" smtClean="0"/>
              <a:t>大学女生的</a:t>
            </a:r>
            <a:r>
              <a:rPr lang="zh-CN" altLang="en-US" sz="2000" dirty="0"/>
              <a:t>概率。</a:t>
            </a:r>
            <a:endParaRPr lang="en-US" altLang="zh-CN" sz="2000" dirty="0"/>
          </a:p>
          <a:p>
            <a:r>
              <a:rPr lang="en-US" altLang="zh-CN" sz="2000" dirty="0"/>
              <a:t>P(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smtClean="0"/>
              <a:t>1</a:t>
            </a:r>
            <a:r>
              <a:rPr lang="en-US" altLang="zh-CN" sz="2000" i="1" dirty="0" smtClean="0"/>
              <a:t>|X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为后验概率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表示本教室中男生的</a:t>
            </a:r>
            <a:r>
              <a:rPr lang="zh-CN" altLang="en-US" sz="2000" dirty="0"/>
              <a:t>概率。</a:t>
            </a:r>
            <a:endParaRPr lang="en-US" altLang="zh-CN" sz="2000" dirty="0"/>
          </a:p>
          <a:p>
            <a:r>
              <a:rPr lang="en-US" altLang="zh-CN" sz="2000" dirty="0"/>
              <a:t>P(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smtClean="0"/>
              <a:t>2</a:t>
            </a:r>
            <a:r>
              <a:rPr lang="en-US" altLang="zh-CN" sz="2000" i="1" dirty="0"/>
              <a:t>|X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为后验概率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表示本教室中女生的</a:t>
            </a:r>
            <a:r>
              <a:rPr lang="zh-CN" altLang="en-US" sz="2000" dirty="0"/>
              <a:t>概率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en-US" altLang="zh-CN" sz="2000" dirty="0" smtClean="0"/>
              <a:t>P(</a:t>
            </a:r>
            <a:r>
              <a:rPr lang="en-US" altLang="zh-CN" sz="2000" i="1" dirty="0" smtClean="0"/>
              <a:t>X&gt;1.65m |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/>
              <a:t>1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</a:t>
            </a:r>
            <a:r>
              <a:rPr lang="zh-CN" altLang="en-US" sz="2000" dirty="0"/>
              <a:t>条件</a:t>
            </a:r>
            <a:r>
              <a:rPr lang="zh-CN" altLang="en-US" sz="2000" dirty="0" smtClean="0"/>
              <a:t>概率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表示</a:t>
            </a:r>
            <a:r>
              <a:rPr lang="zh-CN" altLang="en-US" sz="2000" dirty="0"/>
              <a:t>本教室中</a:t>
            </a:r>
            <a:r>
              <a:rPr lang="zh-CN" altLang="en-US" sz="2000" dirty="0" smtClean="0"/>
              <a:t>男生测身高，</a:t>
            </a:r>
            <a:r>
              <a:rPr lang="en-US" altLang="zh-CN" sz="2000" i="1" dirty="0"/>
              <a:t>&gt;1.65m</a:t>
            </a:r>
            <a:r>
              <a:rPr lang="zh-CN" altLang="en-US" sz="2000" dirty="0" smtClean="0"/>
              <a:t>概率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 smtClean="0"/>
              <a:t>P(</a:t>
            </a:r>
            <a:r>
              <a:rPr lang="en-US" altLang="zh-CN" sz="2000" i="1" dirty="0" smtClean="0"/>
              <a:t>X&gt;1.65m |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/>
              <a:t>2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</a:t>
            </a:r>
            <a:r>
              <a:rPr lang="zh-CN" altLang="en-US" sz="2000" dirty="0"/>
              <a:t>条件</a:t>
            </a:r>
            <a:r>
              <a:rPr lang="zh-CN" altLang="en-US" sz="2000" dirty="0" smtClean="0"/>
              <a:t>概率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表示</a:t>
            </a:r>
            <a:r>
              <a:rPr lang="zh-CN" altLang="en-US" sz="2000" dirty="0"/>
              <a:t>本教室中</a:t>
            </a:r>
            <a:r>
              <a:rPr lang="zh-CN" altLang="en-US" sz="2000" dirty="0" smtClean="0"/>
              <a:t>男生</a:t>
            </a:r>
            <a:r>
              <a:rPr lang="zh-CN" altLang="en-US" sz="2000" dirty="0"/>
              <a:t>测身高，</a:t>
            </a:r>
            <a:r>
              <a:rPr lang="en-US" altLang="zh-CN" sz="2000" i="1" dirty="0"/>
              <a:t>&gt;1.65m</a:t>
            </a:r>
            <a:r>
              <a:rPr lang="zh-CN" altLang="en-US" sz="2000" dirty="0"/>
              <a:t>概率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2483768" y="5157192"/>
            <a:ext cx="3081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P(</a:t>
            </a:r>
            <a:r>
              <a:rPr lang="el-GR" altLang="zh-CN" sz="2000" i="1" dirty="0">
                <a:solidFill>
                  <a:srgbClr val="FF0000"/>
                </a:solidFill>
              </a:rPr>
              <a:t>ω</a:t>
            </a:r>
            <a:r>
              <a:rPr lang="en-US" altLang="zh-CN" sz="2000" i="1" baseline="-25000" dirty="0" smtClean="0">
                <a:solidFill>
                  <a:srgbClr val="FF0000"/>
                </a:solidFill>
              </a:rPr>
              <a:t>1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|X</a:t>
            </a:r>
            <a:r>
              <a:rPr lang="en-US" altLang="zh-CN" sz="2000" i="1" dirty="0">
                <a:solidFill>
                  <a:srgbClr val="FF0000"/>
                </a:solidFill>
              </a:rPr>
              <a:t>&gt;1.65m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</a:rPr>
              <a:t>表示什么？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P(</a:t>
            </a:r>
            <a:r>
              <a:rPr lang="el-GR" altLang="zh-CN" sz="2000" i="1" dirty="0">
                <a:solidFill>
                  <a:srgbClr val="FF0000"/>
                </a:solidFill>
              </a:rPr>
              <a:t>ω</a:t>
            </a:r>
            <a:r>
              <a:rPr lang="en-US" altLang="zh-CN" sz="2000" i="1" baseline="-25000" dirty="0" smtClean="0">
                <a:solidFill>
                  <a:srgbClr val="FF0000"/>
                </a:solidFill>
              </a:rPr>
              <a:t>2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|X</a:t>
            </a:r>
            <a:r>
              <a:rPr lang="en-US" altLang="zh-CN" sz="2000" i="1" dirty="0">
                <a:solidFill>
                  <a:srgbClr val="FF0000"/>
                </a:solidFill>
              </a:rPr>
              <a:t>&gt;1.65m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表示什么</a:t>
            </a:r>
            <a:r>
              <a:rPr lang="zh-CN" altLang="en-US" sz="2000" dirty="0" smtClean="0">
                <a:solidFill>
                  <a:srgbClr val="FF0000"/>
                </a:solidFill>
              </a:rPr>
              <a:t>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0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 dirty="0">
              <a:latin typeface="Tahoma" pitchFamily="34" charset="0"/>
            </a:endParaRPr>
          </a:p>
        </p:txBody>
      </p:sp>
      <p:sp>
        <p:nvSpPr>
          <p:cNvPr id="18438" name="矩形 1"/>
          <p:cNvSpPr>
            <a:spLocks noChangeArrowheads="1"/>
          </p:cNvSpPr>
          <p:nvPr/>
        </p:nvSpPr>
        <p:spPr bwMode="auto">
          <a:xfrm>
            <a:off x="8628855" y="6344450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FC6A188-9118-4EAF-9756-1DDDEAC2C31D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2800" dirty="0"/>
          </a:p>
        </p:txBody>
      </p:sp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贝叶斯决策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714"/>
            <a:ext cx="7814839" cy="4241087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1979712" y="2636912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82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贝叶斯决策</a:t>
            </a: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38917" name="矩形 1"/>
          <p:cNvSpPr>
            <a:spLocks noChangeArrowheads="1"/>
          </p:cNvSpPr>
          <p:nvPr/>
        </p:nvSpPr>
        <p:spPr bwMode="auto">
          <a:xfrm>
            <a:off x="8604448" y="6309014"/>
            <a:ext cx="549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62880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4.2</a:t>
            </a:r>
            <a:r>
              <a:rPr lang="zh-CN" altLang="en-US" sz="2400" dirty="0" smtClean="0"/>
              <a:t>小节知识导图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39666"/>
            <a:ext cx="576064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559918"/>
              </p:ext>
            </p:extLst>
          </p:nvPr>
        </p:nvGraphicFramePr>
        <p:xfrm>
          <a:off x="1066602" y="4404202"/>
          <a:ext cx="5377606" cy="353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52" name="公式" r:id="rId3" imgW="3708400" imgH="241300" progId="Equation.3">
                  <p:embed/>
                </p:oleObj>
              </mc:Choice>
              <mc:Fallback>
                <p:oleObj name="公式" r:id="rId3" imgW="3708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602" y="4404202"/>
                        <a:ext cx="5377606" cy="353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Rectangle 23"/>
          <p:cNvSpPr>
            <a:spLocks noChangeArrowheads="1"/>
          </p:cNvSpPr>
          <p:nvPr/>
        </p:nvSpPr>
        <p:spPr bwMode="auto">
          <a:xfrm>
            <a:off x="395536" y="1539813"/>
            <a:ext cx="599104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4.2.1  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最小错误率贝叶斯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决策：基本形式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782777" y="3971786"/>
            <a:ext cx="193384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algn="ctr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设有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类模式，</a:t>
            </a:r>
          </a:p>
        </p:txBody>
      </p:sp>
      <p:sp>
        <p:nvSpPr>
          <p:cNvPr id="15390" name="Rectangle 30"/>
          <p:cNvSpPr>
            <a:spLocks noChangeArrowheads="1"/>
          </p:cNvSpPr>
          <p:nvPr/>
        </p:nvSpPr>
        <p:spPr bwMode="auto">
          <a:xfrm>
            <a:off x="6516216" y="4365104"/>
            <a:ext cx="757236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(4-6)</a:t>
            </a:r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8681286" y="6334125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28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59504" y="2481548"/>
            <a:ext cx="7372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答：最小错误率贝叶斯决策用于解决分类的问题。即给定特征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，判断它所属类别</a:t>
            </a:r>
            <a:r>
              <a:rPr lang="el-GR" altLang="zh-CN" sz="2000" dirty="0" smtClean="0"/>
              <a:t>ω</a:t>
            </a:r>
            <a:r>
              <a:rPr lang="zh-CN" altLang="en-US" sz="2000" dirty="0" smtClean="0"/>
              <a:t>的问题。</a:t>
            </a:r>
            <a:endParaRPr lang="en-US" altLang="zh-CN" sz="2000" dirty="0" smtClean="0"/>
          </a:p>
          <a:p>
            <a:r>
              <a:rPr lang="zh-CN" altLang="en-US" sz="2000" dirty="0">
                <a:solidFill>
                  <a:srgbClr val="FF0000"/>
                </a:solidFill>
              </a:rPr>
              <a:t>先验概率</a:t>
            </a:r>
            <a:r>
              <a:rPr lang="en-US" altLang="zh-CN" sz="2000" i="1" dirty="0">
                <a:solidFill>
                  <a:srgbClr val="FF0000"/>
                </a:solidFill>
              </a:rPr>
              <a:t>P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l-GR" altLang="zh-CN" sz="2000" i="1" dirty="0">
                <a:solidFill>
                  <a:srgbClr val="FF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) </a:t>
            </a:r>
            <a:r>
              <a:rPr lang="zh-CN" altLang="en-US" sz="2000" dirty="0">
                <a:solidFill>
                  <a:srgbClr val="FF0000"/>
                </a:solidFill>
              </a:rPr>
              <a:t>？条件概率</a:t>
            </a:r>
            <a:r>
              <a:rPr lang="en-US" altLang="zh-CN" sz="2000" i="1" dirty="0">
                <a:solidFill>
                  <a:srgbClr val="FF0000"/>
                </a:solidFill>
              </a:rPr>
              <a:t>p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</a:rPr>
              <a:t>X</a:t>
            </a:r>
            <a:r>
              <a:rPr lang="en-US" altLang="zh-CN" sz="2000" i="1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|</a:t>
            </a:r>
            <a:r>
              <a:rPr lang="el-GR" altLang="zh-CN" sz="2000" i="1" dirty="0">
                <a:solidFill>
                  <a:srgbClr val="FF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) </a:t>
            </a:r>
            <a:r>
              <a:rPr lang="zh-CN" altLang="en-US" sz="2000" dirty="0">
                <a:solidFill>
                  <a:srgbClr val="FF0000"/>
                </a:solidFill>
              </a:rPr>
              <a:t>？后验概率</a:t>
            </a:r>
            <a:r>
              <a:rPr lang="en-US" altLang="zh-CN" sz="2000" i="1" dirty="0">
                <a:solidFill>
                  <a:srgbClr val="FF0000"/>
                </a:solidFill>
              </a:rPr>
              <a:t>P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l-GR" altLang="zh-CN" sz="2000" i="1" dirty="0">
                <a:solidFill>
                  <a:srgbClr val="FF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| </a:t>
            </a:r>
            <a:r>
              <a:rPr lang="en-US" altLang="zh-CN" sz="2000" b="1" i="1" dirty="0">
                <a:solidFill>
                  <a:srgbClr val="FF0000"/>
                </a:solidFill>
              </a:rPr>
              <a:t>X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？</a:t>
            </a:r>
            <a:endParaRPr lang="en-US" altLang="zh-CN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85800" y="204861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最小错误率贝叶斯决策是干什么的？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98028" y="3513286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最小错误率贝叶斯决策规则？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4869160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说明</a:t>
            </a:r>
            <a:endParaRPr lang="zh-CN" altLang="en-US" sz="2000" dirty="0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843360" y="5311543"/>
            <a:ext cx="556784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algn="ctr"/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1.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上述规则为最小错误率贝叶斯决策的基本形式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859504" y="5719160"/>
            <a:ext cx="428544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algn="ctr"/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2.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上述规则使用后验概率来决定分类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0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9" grpId="0"/>
      <p:bldP spid="15390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784647"/>
              </p:ext>
            </p:extLst>
          </p:nvPr>
        </p:nvGraphicFramePr>
        <p:xfrm>
          <a:off x="1331640" y="3493887"/>
          <a:ext cx="2538858" cy="635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13" name="公式" r:id="rId3" imgW="1663700" imgH="419100" progId="Equation.3">
                  <p:embed/>
                </p:oleObj>
              </mc:Choice>
              <mc:Fallback>
                <p:oleObj name="公式" r:id="rId3" imgW="1663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493887"/>
                        <a:ext cx="2538858" cy="635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933833"/>
              </p:ext>
            </p:extLst>
          </p:nvPr>
        </p:nvGraphicFramePr>
        <p:xfrm>
          <a:off x="755576" y="2708921"/>
          <a:ext cx="6048672" cy="39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14" name="公式" r:id="rId5" imgW="4419600" imgH="241300" progId="Equation.3">
                  <p:embed/>
                </p:oleObj>
              </mc:Choice>
              <mc:Fallback>
                <p:oleObj name="公式" r:id="rId5" imgW="4419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708921"/>
                        <a:ext cx="6048672" cy="39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Rectangle 16"/>
          <p:cNvSpPr>
            <a:spLocks noChangeArrowheads="1"/>
          </p:cNvSpPr>
          <p:nvPr/>
        </p:nvSpPr>
        <p:spPr bwMode="auto">
          <a:xfrm>
            <a:off x="7020272" y="2689305"/>
            <a:ext cx="757236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(4-7)</a:t>
            </a:r>
          </a:p>
        </p:txBody>
      </p:sp>
      <p:sp>
        <p:nvSpPr>
          <p:cNvPr id="26634" name="Text Box 25"/>
          <p:cNvSpPr txBox="1">
            <a:spLocks noChangeArrowheads="1"/>
          </p:cNvSpPr>
          <p:nvPr/>
        </p:nvSpPr>
        <p:spPr bwMode="auto">
          <a:xfrm>
            <a:off x="0" y="2169043"/>
            <a:ext cx="28448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algn="ctr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等价形式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2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76400" y="1522396"/>
            <a:ext cx="599104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4.2.1  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最小错误率贝叶斯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决策：等价形式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76672" y="3091596"/>
            <a:ext cx="28448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algn="ctr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为什么等价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35730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由于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851920" y="3579157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，而分母</a:t>
            </a:r>
            <a:r>
              <a:rPr lang="en-US" altLang="zh-CN" sz="2000" i="1" dirty="0" smtClean="0"/>
              <a:t>p(X)</a:t>
            </a:r>
            <a:r>
              <a:rPr lang="zh-CN" altLang="en-US" sz="2000" dirty="0" smtClean="0"/>
              <a:t>与分类无关，故</a:t>
            </a:r>
            <a:endParaRPr lang="en-US" altLang="zh-CN" sz="2000" dirty="0" smtClean="0"/>
          </a:p>
        </p:txBody>
      </p:sp>
      <p:sp>
        <p:nvSpPr>
          <p:cNvPr id="4" name="TextBox 3"/>
          <p:cNvSpPr txBox="1"/>
          <p:nvPr/>
        </p:nvSpPr>
        <p:spPr>
          <a:xfrm flipH="1">
            <a:off x="945309" y="4149080"/>
            <a:ext cx="650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P(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err="1" smtClean="0"/>
              <a:t>i</a:t>
            </a:r>
            <a:r>
              <a:rPr lang="en-US" altLang="zh-CN" sz="2000" i="1" dirty="0" err="1" smtClean="0"/>
              <a:t>|X</a:t>
            </a:r>
            <a:r>
              <a:rPr lang="en-US" altLang="zh-CN" sz="2000" i="1" dirty="0" smtClean="0"/>
              <a:t>)</a:t>
            </a:r>
            <a:r>
              <a:rPr lang="zh-CN" altLang="en-US" sz="2000" dirty="0" smtClean="0"/>
              <a:t>取最大值，等价于</a:t>
            </a:r>
            <a:r>
              <a:rPr lang="en-US" altLang="zh-CN" sz="2000" i="1" dirty="0" smtClean="0"/>
              <a:t>P(</a:t>
            </a:r>
            <a:r>
              <a:rPr lang="en-US" altLang="zh-CN" sz="2000" i="1" dirty="0"/>
              <a:t>X </a:t>
            </a:r>
            <a:r>
              <a:rPr lang="en-US" altLang="zh-CN" sz="2000" i="1" dirty="0" smtClean="0"/>
              <a:t>|</a:t>
            </a:r>
            <a:r>
              <a:rPr lang="el-GR" altLang="zh-CN" sz="2000" i="1" dirty="0" smtClean="0"/>
              <a:t>ω</a:t>
            </a:r>
            <a:r>
              <a:rPr lang="en-US" altLang="zh-CN" sz="2000" i="1" baseline="-25000" dirty="0" err="1"/>
              <a:t>i</a:t>
            </a:r>
            <a:r>
              <a:rPr lang="en-US" altLang="zh-CN" sz="2000" i="1" dirty="0" smtClean="0"/>
              <a:t>)</a:t>
            </a:r>
            <a:r>
              <a:rPr lang="en-US" altLang="zh-CN" sz="2000" i="1" dirty="0"/>
              <a:t> P</a:t>
            </a:r>
            <a:r>
              <a:rPr lang="en-US" altLang="zh-CN" sz="2000" i="1" dirty="0" smtClean="0"/>
              <a:t>(|</a:t>
            </a:r>
            <a:r>
              <a:rPr lang="el-GR" altLang="zh-CN" sz="2000" i="1" dirty="0"/>
              <a:t>ω</a:t>
            </a:r>
            <a:r>
              <a:rPr lang="en-US" altLang="zh-CN" sz="2000" i="1" baseline="-25000" dirty="0" err="1"/>
              <a:t>i</a:t>
            </a:r>
            <a:r>
              <a:rPr lang="en-US" altLang="zh-CN" sz="2000" i="1" dirty="0"/>
              <a:t>)</a:t>
            </a:r>
            <a:r>
              <a:rPr lang="zh-CN" altLang="en-US" sz="2000" dirty="0" smtClean="0"/>
              <a:t>取最大值</a:t>
            </a:r>
            <a:endParaRPr lang="zh-CN" alt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82451" y="4557592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说明</a:t>
            </a:r>
            <a:endParaRPr lang="zh-CN" altLang="en-US" sz="2000" dirty="0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945309" y="4957701"/>
            <a:ext cx="556784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algn="ctr"/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1.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上述规则使用先验概率和条件概率来决定分类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945309" y="5370946"/>
            <a:ext cx="629098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b" anchorCtr="1">
            <a:spAutoFit/>
          </a:bodyPr>
          <a:lstStyle/>
          <a:p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2.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先验概率和条件概率可从前期的统计资料中轻易获得，故上述规则更实用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8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ChangeArrowheads="1"/>
          </p:cNvSpPr>
          <p:nvPr/>
        </p:nvSpPr>
        <p:spPr bwMode="auto">
          <a:xfrm>
            <a:off x="810669" y="2400453"/>
            <a:ext cx="42164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对两类问题，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(4-7)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式</a:t>
            </a:r>
            <a:r>
              <a:rPr lang="zh-CN" altLang="en-US" sz="2000" dirty="0">
                <a:solidFill>
                  <a:srgbClr val="000000"/>
                </a:solidFill>
              </a:rPr>
              <a:t>等价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于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7651" name="Group 100"/>
          <p:cNvGrpSpPr>
            <a:grpSpLocks/>
          </p:cNvGrpSpPr>
          <p:nvPr/>
        </p:nvGrpSpPr>
        <p:grpSpPr bwMode="auto">
          <a:xfrm>
            <a:off x="810400" y="2782357"/>
            <a:ext cx="5492361" cy="385143"/>
            <a:chOff x="772" y="569"/>
            <a:chExt cx="3750" cy="279"/>
          </a:xfrm>
        </p:grpSpPr>
        <p:graphicFrame>
          <p:nvGraphicFramePr>
            <p:cNvPr id="27684" name="Object 8"/>
            <p:cNvGraphicFramePr>
              <a:graphicFrameLocks noChangeAspect="1"/>
            </p:cNvGraphicFramePr>
            <p:nvPr/>
          </p:nvGraphicFramePr>
          <p:xfrm>
            <a:off x="1024" y="569"/>
            <a:ext cx="260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51" name="公式" r:id="rId3" imgW="2070100" imgH="215900" progId="Equation.3">
                    <p:embed/>
                  </p:oleObj>
                </mc:Choice>
                <mc:Fallback>
                  <p:oleObj name="公式" r:id="rId3" imgW="20701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4" y="569"/>
                          <a:ext cx="260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8000766"/>
                </p:ext>
              </p:extLst>
            </p:nvPr>
          </p:nvGraphicFramePr>
          <p:xfrm>
            <a:off x="4072" y="595"/>
            <a:ext cx="450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52" name="公式" r:id="rId5" imgW="457002" imgH="215806" progId="Equation.3">
                    <p:embed/>
                  </p:oleObj>
                </mc:Choice>
                <mc:Fallback>
                  <p:oleObj name="公式" r:id="rId5" imgW="457002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2" y="595"/>
                          <a:ext cx="450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86" name="Rectangle 9"/>
            <p:cNvSpPr>
              <a:spLocks noChangeArrowheads="1"/>
            </p:cNvSpPr>
            <p:nvPr/>
          </p:nvSpPr>
          <p:spPr bwMode="auto">
            <a:xfrm>
              <a:off x="772" y="576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zh-CN" altLang="en-US" sz="2000" baseline="0" dirty="0">
                  <a:solidFill>
                    <a:srgbClr val="000000"/>
                  </a:solidFill>
                </a:rPr>
                <a:t>若</a:t>
              </a:r>
            </a:p>
          </p:txBody>
        </p:sp>
        <p:sp>
          <p:nvSpPr>
            <p:cNvPr id="27687" name="Rectangle 10"/>
            <p:cNvSpPr>
              <a:spLocks noChangeArrowheads="1"/>
            </p:cNvSpPr>
            <p:nvPr/>
          </p:nvSpPr>
          <p:spPr bwMode="auto">
            <a:xfrm>
              <a:off x="3651" y="595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zh-CN" altLang="en-US" sz="2000" baseline="0" dirty="0">
                  <a:solidFill>
                    <a:srgbClr val="000000"/>
                  </a:solidFill>
                </a:rPr>
                <a:t>，则</a:t>
              </a:r>
            </a:p>
          </p:txBody>
        </p:sp>
      </p:grpSp>
      <p:grpSp>
        <p:nvGrpSpPr>
          <p:cNvPr id="27652" name="Group 99"/>
          <p:cNvGrpSpPr>
            <a:grpSpLocks/>
          </p:cNvGrpSpPr>
          <p:nvPr/>
        </p:nvGrpSpPr>
        <p:grpSpPr bwMode="auto">
          <a:xfrm>
            <a:off x="797754" y="3177782"/>
            <a:ext cx="5326580" cy="424502"/>
            <a:chOff x="780" y="912"/>
            <a:chExt cx="3785" cy="289"/>
          </a:xfrm>
        </p:grpSpPr>
        <p:graphicFrame>
          <p:nvGraphicFramePr>
            <p:cNvPr id="27680" name="Object 6"/>
            <p:cNvGraphicFramePr>
              <a:graphicFrameLocks noChangeAspect="1"/>
            </p:cNvGraphicFramePr>
            <p:nvPr/>
          </p:nvGraphicFramePr>
          <p:xfrm>
            <a:off x="1033" y="912"/>
            <a:ext cx="260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53" name="公式" r:id="rId7" imgW="2070100" imgH="215900" progId="Equation.3">
                    <p:embed/>
                  </p:oleObj>
                </mc:Choice>
                <mc:Fallback>
                  <p:oleObj name="公式" r:id="rId7" imgW="20701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3" y="912"/>
                          <a:ext cx="260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8735680"/>
                </p:ext>
              </p:extLst>
            </p:nvPr>
          </p:nvGraphicFramePr>
          <p:xfrm>
            <a:off x="4036" y="958"/>
            <a:ext cx="529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54" name="公式" r:id="rId9" imgW="469696" imgH="215806" progId="Equation.3">
                    <p:embed/>
                  </p:oleObj>
                </mc:Choice>
                <mc:Fallback>
                  <p:oleObj name="公式" r:id="rId9" imgW="46969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6" y="958"/>
                          <a:ext cx="529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82" name="Rectangle 11"/>
            <p:cNvSpPr>
              <a:spLocks noChangeArrowheads="1"/>
            </p:cNvSpPr>
            <p:nvPr/>
          </p:nvSpPr>
          <p:spPr bwMode="auto">
            <a:xfrm>
              <a:off x="780" y="919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zh-CN" altLang="en-US" sz="2000" baseline="0" dirty="0">
                  <a:solidFill>
                    <a:srgbClr val="000000"/>
                  </a:solidFill>
                </a:rPr>
                <a:t>若</a:t>
              </a:r>
            </a:p>
          </p:txBody>
        </p:sp>
        <p:sp>
          <p:nvSpPr>
            <p:cNvPr id="27683" name="Rectangle 12"/>
            <p:cNvSpPr>
              <a:spLocks noChangeArrowheads="1"/>
            </p:cNvSpPr>
            <p:nvPr/>
          </p:nvSpPr>
          <p:spPr bwMode="auto">
            <a:xfrm>
              <a:off x="3607" y="932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zh-CN" altLang="en-US" sz="2000" baseline="0" dirty="0">
                  <a:solidFill>
                    <a:srgbClr val="000000"/>
                  </a:solidFill>
                </a:rPr>
                <a:t>，则</a:t>
              </a:r>
            </a:p>
          </p:txBody>
        </p:sp>
      </p:grpSp>
      <p:sp>
        <p:nvSpPr>
          <p:cNvPr id="27653" name="Rectangle 19"/>
          <p:cNvSpPr>
            <a:spLocks noChangeArrowheads="1"/>
          </p:cNvSpPr>
          <p:nvPr/>
        </p:nvSpPr>
        <p:spPr bwMode="auto">
          <a:xfrm>
            <a:off x="788671" y="3575325"/>
            <a:ext cx="146416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可改写为：</a:t>
            </a:r>
          </a:p>
        </p:txBody>
      </p:sp>
      <p:grpSp>
        <p:nvGrpSpPr>
          <p:cNvPr id="27654" name="Group 103"/>
          <p:cNvGrpSpPr>
            <a:grpSpLocks/>
          </p:cNvGrpSpPr>
          <p:nvPr/>
        </p:nvGrpSpPr>
        <p:grpSpPr bwMode="auto">
          <a:xfrm>
            <a:off x="715391" y="4748851"/>
            <a:ext cx="6470650" cy="411163"/>
            <a:chOff x="236" y="2483"/>
            <a:chExt cx="4076" cy="259"/>
          </a:xfrm>
        </p:grpSpPr>
        <p:sp>
          <p:nvSpPr>
            <p:cNvPr id="27678" name="Rectangle 30"/>
            <p:cNvSpPr>
              <a:spLocks noChangeArrowheads="1"/>
            </p:cNvSpPr>
            <p:nvPr/>
          </p:nvSpPr>
          <p:spPr bwMode="auto">
            <a:xfrm>
              <a:off x="236" y="2483"/>
              <a:ext cx="40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统计学中称</a:t>
              </a:r>
              <a:r>
                <a:rPr lang="en-US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US" altLang="zh-CN" sz="2000" baseline="-25000" dirty="0">
                  <a:solidFill>
                    <a:srgbClr val="000000"/>
                  </a:solidFill>
                  <a:latin typeface="Times New Roman" pitchFamily="18" charset="0"/>
                </a:rPr>
                <a:t>12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altLang="zh-CN" sz="2000" b="1" i="1" baseline="0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为似然比，                     为似然比阈值。</a:t>
              </a:r>
            </a:p>
          </p:txBody>
        </p:sp>
        <p:graphicFrame>
          <p:nvGraphicFramePr>
            <p:cNvPr id="2767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4427757"/>
                </p:ext>
              </p:extLst>
            </p:nvPr>
          </p:nvGraphicFramePr>
          <p:xfrm>
            <a:off x="2186" y="2515"/>
            <a:ext cx="914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55" name="公式" r:id="rId11" imgW="863225" imgH="215806" progId="Equation.3">
                    <p:embed/>
                  </p:oleObj>
                </mc:Choice>
                <mc:Fallback>
                  <p:oleObj name="公式" r:id="rId11" imgW="86322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6" y="2515"/>
                          <a:ext cx="914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7" name="Rectangle 53"/>
          <p:cNvSpPr>
            <a:spLocks noChangeArrowheads="1"/>
          </p:cNvSpPr>
          <p:nvPr/>
        </p:nvSpPr>
        <p:spPr bwMode="auto">
          <a:xfrm>
            <a:off x="0" y="3049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2766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26315"/>
              </p:ext>
            </p:extLst>
          </p:nvPr>
        </p:nvGraphicFramePr>
        <p:xfrm>
          <a:off x="5105508" y="3899548"/>
          <a:ext cx="923844" cy="79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56" name="公式" r:id="rId13" imgW="558558" imgH="482391" progId="Equation.3">
                  <p:embed/>
                </p:oleObj>
              </mc:Choice>
              <mc:Fallback>
                <p:oleObj name="公式" r:id="rId13" imgW="558558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508" y="3899548"/>
                        <a:ext cx="923844" cy="7978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62" name="Group 98"/>
          <p:cNvGrpSpPr>
            <a:grpSpLocks/>
          </p:cNvGrpSpPr>
          <p:nvPr/>
        </p:nvGrpSpPr>
        <p:grpSpPr bwMode="auto">
          <a:xfrm>
            <a:off x="771961" y="3905966"/>
            <a:ext cx="6169405" cy="779463"/>
            <a:chOff x="764" y="1443"/>
            <a:chExt cx="4288" cy="560"/>
          </a:xfrm>
        </p:grpSpPr>
        <p:graphicFrame>
          <p:nvGraphicFramePr>
            <p:cNvPr id="27672" name="Object 82"/>
            <p:cNvGraphicFramePr>
              <a:graphicFrameLocks noChangeAspect="1"/>
            </p:cNvGraphicFramePr>
            <p:nvPr/>
          </p:nvGraphicFramePr>
          <p:xfrm>
            <a:off x="1030" y="1450"/>
            <a:ext cx="1503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57" name="公式" r:id="rId15" imgW="1193800" imgH="431800" progId="Equation.3">
                    <p:embed/>
                  </p:oleObj>
                </mc:Choice>
                <mc:Fallback>
                  <p:oleObj name="公式" r:id="rId15" imgW="11938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0" y="1450"/>
                          <a:ext cx="1503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3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677138"/>
                </p:ext>
              </p:extLst>
            </p:nvPr>
          </p:nvGraphicFramePr>
          <p:xfrm>
            <a:off x="2608" y="1564"/>
            <a:ext cx="16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58" name="公式" r:id="rId17" imgW="126890" imgH="228402" progId="Equation.3">
                    <p:embed/>
                  </p:oleObj>
                </mc:Choice>
                <mc:Fallback>
                  <p:oleObj name="公式" r:id="rId17" imgW="126890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1564"/>
                          <a:ext cx="16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4" name="Object 84"/>
            <p:cNvGraphicFramePr>
              <a:graphicFrameLocks noChangeAspect="1"/>
            </p:cNvGraphicFramePr>
            <p:nvPr/>
          </p:nvGraphicFramePr>
          <p:xfrm>
            <a:off x="2813" y="1443"/>
            <a:ext cx="576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59" name="公式" r:id="rId19" imgW="457002" imgH="444307" progId="Equation.3">
                    <p:embed/>
                  </p:oleObj>
                </mc:Choice>
                <mc:Fallback>
                  <p:oleObj name="公式" r:id="rId19" imgW="457002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3" y="1443"/>
                          <a:ext cx="576" cy="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75" name="Rectangle 85"/>
            <p:cNvSpPr>
              <a:spLocks noChangeArrowheads="1"/>
            </p:cNvSpPr>
            <p:nvPr/>
          </p:nvSpPr>
          <p:spPr bwMode="auto">
            <a:xfrm>
              <a:off x="764" y="1543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</a:rPr>
                <a:t>若</a:t>
              </a:r>
            </a:p>
          </p:txBody>
        </p:sp>
        <p:sp>
          <p:nvSpPr>
            <p:cNvPr id="27676" name="Rectangle 86"/>
            <p:cNvSpPr>
              <a:spLocks noChangeArrowheads="1"/>
            </p:cNvSpPr>
            <p:nvPr/>
          </p:nvSpPr>
          <p:spPr bwMode="auto">
            <a:xfrm>
              <a:off x="3338" y="1581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</a:rPr>
                <a:t>，则</a:t>
              </a:r>
            </a:p>
          </p:txBody>
        </p:sp>
        <p:sp>
          <p:nvSpPr>
            <p:cNvPr id="27677" name="Rectangle 87"/>
            <p:cNvSpPr>
              <a:spLocks noChangeArrowheads="1"/>
            </p:cNvSpPr>
            <p:nvPr/>
          </p:nvSpPr>
          <p:spPr bwMode="auto">
            <a:xfrm>
              <a:off x="3788" y="1581"/>
              <a:ext cx="12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    </a:t>
              </a:r>
              <a:r>
                <a:rPr lang="en-US" altLang="zh-CN" sz="2400" baseline="0" dirty="0">
                  <a:solidFill>
                    <a:srgbClr val="000000"/>
                  </a:solidFill>
                </a:rPr>
                <a:t>      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（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4-8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）</a:t>
              </a:r>
              <a:endParaRPr lang="zh-CN" altLang="en-US" sz="24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40" name="矩形 1"/>
          <p:cNvSpPr>
            <a:spLocks noChangeArrowheads="1"/>
          </p:cNvSpPr>
          <p:nvPr/>
        </p:nvSpPr>
        <p:spPr bwMode="auto">
          <a:xfrm>
            <a:off x="8561387" y="6318283"/>
            <a:ext cx="582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28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42" name="Rectangle 23"/>
          <p:cNvSpPr>
            <a:spLocks noChangeArrowheads="1"/>
          </p:cNvSpPr>
          <p:nvPr/>
        </p:nvSpPr>
        <p:spPr bwMode="auto">
          <a:xfrm>
            <a:off x="323528" y="1522396"/>
            <a:ext cx="691437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4.2.1  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最小错误率贝叶斯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决策：等价形式（续）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0" y="2008851"/>
            <a:ext cx="28448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algn="ctr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等价形式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369" y="515048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说明</a:t>
            </a:r>
            <a:endParaRPr lang="zh-CN" altLang="en-US" sz="2000" dirty="0"/>
          </a:p>
        </p:txBody>
      </p:sp>
      <p:sp>
        <p:nvSpPr>
          <p:cNvPr id="45" name="Rectangle 29"/>
          <p:cNvSpPr>
            <a:spLocks noChangeArrowheads="1"/>
          </p:cNvSpPr>
          <p:nvPr/>
        </p:nvSpPr>
        <p:spPr bwMode="auto">
          <a:xfrm>
            <a:off x="973586" y="5935448"/>
            <a:ext cx="402896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</a:rPr>
              <a:t>2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上述规则使用似然比来决定分类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" name="Rectangle 29"/>
          <p:cNvSpPr>
            <a:spLocks noChangeArrowheads="1"/>
          </p:cNvSpPr>
          <p:nvPr/>
        </p:nvSpPr>
        <p:spPr bwMode="auto">
          <a:xfrm>
            <a:off x="842269" y="5539147"/>
            <a:ext cx="454192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algn="ctr"/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1.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上述规则用于处理二分类问题的分类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18" name="Rectangle 46"/>
          <p:cNvSpPr>
            <a:spLocks noChangeArrowheads="1"/>
          </p:cNvSpPr>
          <p:nvPr/>
        </p:nvSpPr>
        <p:spPr bwMode="auto">
          <a:xfrm>
            <a:off x="542493" y="2462258"/>
            <a:ext cx="325792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对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(4-8)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式取自然对数，有：</a:t>
            </a:r>
          </a:p>
        </p:txBody>
      </p:sp>
      <p:graphicFrame>
        <p:nvGraphicFramePr>
          <p:cNvPr id="105519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047098"/>
              </p:ext>
            </p:extLst>
          </p:nvPr>
        </p:nvGraphicFramePr>
        <p:xfrm>
          <a:off x="6842234" y="3436049"/>
          <a:ext cx="791327" cy="683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19" name="公式" r:id="rId3" imgW="558558" imgH="482391" progId="Equation.3">
                  <p:embed/>
                </p:oleObj>
              </mc:Choice>
              <mc:Fallback>
                <p:oleObj name="公式" r:id="rId3" imgW="558558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234" y="3436049"/>
                        <a:ext cx="791327" cy="683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Rectangle 53"/>
          <p:cNvSpPr>
            <a:spLocks noChangeArrowheads="1"/>
          </p:cNvSpPr>
          <p:nvPr/>
        </p:nvSpPr>
        <p:spPr bwMode="auto">
          <a:xfrm>
            <a:off x="0" y="3049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5574" name="Group 102"/>
          <p:cNvGrpSpPr>
            <a:grpSpLocks/>
          </p:cNvGrpSpPr>
          <p:nvPr/>
        </p:nvGrpSpPr>
        <p:grpSpPr bwMode="auto">
          <a:xfrm>
            <a:off x="405598" y="3008218"/>
            <a:ext cx="8315325" cy="1279525"/>
            <a:chOff x="235" y="2966"/>
            <a:chExt cx="5238" cy="806"/>
          </a:xfrm>
        </p:grpSpPr>
        <p:graphicFrame>
          <p:nvGraphicFramePr>
            <p:cNvPr id="27664" name="Object 97"/>
            <p:cNvGraphicFramePr>
              <a:graphicFrameLocks noChangeAspect="1"/>
            </p:cNvGraphicFramePr>
            <p:nvPr/>
          </p:nvGraphicFramePr>
          <p:xfrm>
            <a:off x="858" y="3318"/>
            <a:ext cx="2255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020" name="公式" r:id="rId5" imgW="1790700" imgH="215900" progId="Equation.3">
                    <p:embed/>
                  </p:oleObj>
                </mc:Choice>
                <mc:Fallback>
                  <p:oleObj name="公式" r:id="rId5" imgW="17907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" y="3318"/>
                          <a:ext cx="2255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00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665" name="Group 101"/>
            <p:cNvGrpSpPr>
              <a:grpSpLocks/>
            </p:cNvGrpSpPr>
            <p:nvPr/>
          </p:nvGrpSpPr>
          <p:grpSpPr bwMode="auto">
            <a:xfrm>
              <a:off x="235" y="2966"/>
              <a:ext cx="1437" cy="288"/>
              <a:chOff x="235" y="2966"/>
              <a:chExt cx="1437" cy="288"/>
            </a:xfrm>
          </p:grpSpPr>
          <p:graphicFrame>
            <p:nvGraphicFramePr>
              <p:cNvPr id="27670" name="Object 91"/>
              <p:cNvGraphicFramePr>
                <a:graphicFrameLocks noChangeAspect="1"/>
              </p:cNvGraphicFramePr>
              <p:nvPr/>
            </p:nvGraphicFramePr>
            <p:xfrm>
              <a:off x="439" y="2982"/>
              <a:ext cx="1233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6021" name="公式" r:id="rId7" imgW="1040948" imgH="215806" progId="Equation.3">
                      <p:embed/>
                    </p:oleObj>
                  </mc:Choice>
                  <mc:Fallback>
                    <p:oleObj name="公式" r:id="rId7" imgW="1040948" imgH="21580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" y="2982"/>
                            <a:ext cx="1233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671" name="Rectangle 92"/>
              <p:cNvSpPr>
                <a:spLocks noChangeArrowheads="1"/>
              </p:cNvSpPr>
              <p:nvPr/>
            </p:nvSpPr>
            <p:spPr bwMode="auto">
              <a:xfrm>
                <a:off x="235" y="2966"/>
                <a:ext cx="276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00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99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r>
                  <a:rPr lang="zh-CN" altLang="en-US" sz="2000" baseline="0" dirty="0">
                    <a:solidFill>
                      <a:srgbClr val="000000"/>
                    </a:solidFill>
                  </a:rPr>
                  <a:t>若</a:t>
                </a:r>
              </a:p>
            </p:txBody>
          </p:sp>
        </p:grpSp>
        <p:graphicFrame>
          <p:nvGraphicFramePr>
            <p:cNvPr id="27666" name="Object 93"/>
            <p:cNvGraphicFramePr>
              <a:graphicFrameLocks noChangeAspect="1"/>
            </p:cNvGraphicFramePr>
            <p:nvPr/>
          </p:nvGraphicFramePr>
          <p:xfrm>
            <a:off x="3106" y="3323"/>
            <a:ext cx="16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022" name="公式" r:id="rId9" imgW="126890" imgH="228402" progId="Equation.3">
                    <p:embed/>
                  </p:oleObj>
                </mc:Choice>
                <mc:Fallback>
                  <p:oleObj name="公式" r:id="rId9" imgW="126890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6" y="3323"/>
                          <a:ext cx="16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7" name="Object 94"/>
            <p:cNvGraphicFramePr>
              <a:graphicFrameLocks noChangeAspect="1"/>
            </p:cNvGraphicFramePr>
            <p:nvPr/>
          </p:nvGraphicFramePr>
          <p:xfrm>
            <a:off x="3270" y="3180"/>
            <a:ext cx="752" cy="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023" name="公式" r:id="rId11" imgW="596900" imgH="469900" progId="Equation.3">
                    <p:embed/>
                  </p:oleObj>
                </mc:Choice>
                <mc:Fallback>
                  <p:oleObj name="公式" r:id="rId11" imgW="5969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" y="3180"/>
                          <a:ext cx="752" cy="5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8" name="Rectangle 95"/>
            <p:cNvSpPr>
              <a:spLocks noChangeArrowheads="1"/>
            </p:cNvSpPr>
            <p:nvPr/>
          </p:nvSpPr>
          <p:spPr bwMode="auto">
            <a:xfrm>
              <a:off x="3940" y="3333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</a:rPr>
                <a:t>，则</a:t>
              </a:r>
            </a:p>
          </p:txBody>
        </p:sp>
        <p:sp>
          <p:nvSpPr>
            <p:cNvPr id="27669" name="Rectangle 96"/>
            <p:cNvSpPr>
              <a:spLocks noChangeArrowheads="1"/>
            </p:cNvSpPr>
            <p:nvPr/>
          </p:nvSpPr>
          <p:spPr bwMode="auto">
            <a:xfrm>
              <a:off x="4719" y="3298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（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4-9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）</a:t>
              </a:r>
              <a:endParaRPr lang="zh-CN" altLang="en-US" sz="24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40" name="矩形 1"/>
          <p:cNvSpPr>
            <a:spLocks noChangeArrowheads="1"/>
          </p:cNvSpPr>
          <p:nvPr/>
        </p:nvSpPr>
        <p:spPr bwMode="auto">
          <a:xfrm>
            <a:off x="8561387" y="6318283"/>
            <a:ext cx="582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28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42" name="Rectangle 23"/>
          <p:cNvSpPr>
            <a:spLocks noChangeArrowheads="1"/>
          </p:cNvSpPr>
          <p:nvPr/>
        </p:nvSpPr>
        <p:spPr bwMode="auto">
          <a:xfrm>
            <a:off x="323528" y="1522396"/>
            <a:ext cx="691437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4.2.1  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最小错误率贝叶斯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决策：等价形式（续）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0" y="2008851"/>
            <a:ext cx="28448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algn="ctr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等价形式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2493" y="4077072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说明</a:t>
            </a:r>
            <a:endParaRPr lang="zh-CN" altLang="en-US" sz="2000" dirty="0"/>
          </a:p>
        </p:txBody>
      </p:sp>
      <p:sp>
        <p:nvSpPr>
          <p:cNvPr id="45" name="Rectangle 29"/>
          <p:cNvSpPr>
            <a:spLocks noChangeArrowheads="1"/>
          </p:cNvSpPr>
          <p:nvPr/>
        </p:nvSpPr>
        <p:spPr bwMode="auto">
          <a:xfrm>
            <a:off x="720225" y="4581128"/>
            <a:ext cx="454192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algn="ctr"/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1.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上述规则用于处理二分类问题的分类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" name="Rectangle 29"/>
          <p:cNvSpPr>
            <a:spLocks noChangeArrowheads="1"/>
          </p:cNvSpPr>
          <p:nvPr/>
        </p:nvSpPr>
        <p:spPr bwMode="auto">
          <a:xfrm>
            <a:off x="843748" y="5018580"/>
            <a:ext cx="505488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</a:rPr>
              <a:t>2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上述规则使用似然比对数形式来决定分类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18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第三章回顾</a:t>
            </a:r>
            <a:endParaRPr lang="zh-CN" altLang="zh-CN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896072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3.4 </a:t>
            </a:r>
            <a:r>
              <a:rPr lang="zh-CN" altLang="en-US" sz="2400" dirty="0" smtClean="0"/>
              <a:t>线性判别函数几何性质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会使用文字描述模式空间、超平面、权空间、解区、二分法等概念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会计算点到超平面的距离、解区不等式、二分法总数与成功的概率</a:t>
            </a:r>
            <a:endParaRPr lang="en-US" altLang="zh-CN" sz="2000" dirty="0" smtClean="0"/>
          </a:p>
          <a:p>
            <a:r>
              <a:rPr lang="en-US" altLang="zh-CN" sz="2400" dirty="0"/>
              <a:t>3</a:t>
            </a:r>
            <a:r>
              <a:rPr lang="en-US" altLang="zh-CN" sz="2400" dirty="0" smtClean="0"/>
              <a:t>.5</a:t>
            </a:r>
            <a:r>
              <a:rPr lang="zh-CN" altLang="en-US" sz="2400" dirty="0" smtClean="0"/>
              <a:t> 感知器算法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会使用文字</a:t>
            </a:r>
            <a:r>
              <a:rPr lang="zh-CN" altLang="en-US" sz="2000" dirty="0" smtClean="0"/>
              <a:t>描述学习与训练、确定性分类器、感知器等概念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使用感知器算法进行二分类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使用感知器算法进行多分类</a:t>
            </a:r>
            <a:endParaRPr lang="en-US" altLang="zh-CN" sz="2000" dirty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780462" y="633412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41361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2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729842"/>
              </p:ext>
            </p:extLst>
          </p:nvPr>
        </p:nvGraphicFramePr>
        <p:xfrm>
          <a:off x="1403648" y="4149080"/>
          <a:ext cx="3145209" cy="87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59" name="公式" r:id="rId3" imgW="1866900" imgH="622300" progId="Equation.3">
                  <p:embed/>
                </p:oleObj>
              </mc:Choice>
              <mc:Fallback>
                <p:oleObj name="公式" r:id="rId3" imgW="18669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149080"/>
                        <a:ext cx="3145209" cy="87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965787"/>
              </p:ext>
            </p:extLst>
          </p:nvPr>
        </p:nvGraphicFramePr>
        <p:xfrm>
          <a:off x="4654242" y="4149080"/>
          <a:ext cx="3353954" cy="70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0" name="公式" r:id="rId5" imgW="1879600" imgH="393700" progId="Equation.3">
                  <p:embed/>
                </p:oleObj>
              </mc:Choice>
              <mc:Fallback>
                <p:oleObj name="公式" r:id="rId5" imgW="1879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242" y="4149080"/>
                        <a:ext cx="3353954" cy="700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366230"/>
              </p:ext>
            </p:extLst>
          </p:nvPr>
        </p:nvGraphicFramePr>
        <p:xfrm>
          <a:off x="1906005" y="5085184"/>
          <a:ext cx="4538203" cy="644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1" name="公式" r:id="rId7" imgW="2578100" imgH="393700" progId="Equation.3">
                  <p:embed/>
                </p:oleObj>
              </mc:Choice>
              <mc:Fallback>
                <p:oleObj name="公式" r:id="rId7" imgW="2578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005" y="5085184"/>
                        <a:ext cx="4538203" cy="644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344296"/>
              </p:ext>
            </p:extLst>
          </p:nvPr>
        </p:nvGraphicFramePr>
        <p:xfrm>
          <a:off x="2205177" y="5877272"/>
          <a:ext cx="2306191" cy="335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2" name="公式" r:id="rId9" imgW="1485255" imgH="215806" progId="Equation.3">
                  <p:embed/>
                </p:oleObj>
              </mc:Choice>
              <mc:Fallback>
                <p:oleObj name="公式" r:id="rId9" imgW="1485255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177" y="5877272"/>
                        <a:ext cx="2306191" cy="335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647025"/>
              </p:ext>
            </p:extLst>
          </p:nvPr>
        </p:nvGraphicFramePr>
        <p:xfrm>
          <a:off x="4860032" y="5877272"/>
          <a:ext cx="1008112" cy="364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3" name="公式" r:id="rId11" imgW="596641" imgH="215806" progId="Equation.3">
                  <p:embed/>
                </p:oleObj>
              </mc:Choice>
              <mc:Fallback>
                <p:oleObj name="公式" r:id="rId11" imgW="59664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5877272"/>
                        <a:ext cx="1008112" cy="364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Rectangle 19"/>
          <p:cNvSpPr>
            <a:spLocks noChangeArrowheads="1"/>
          </p:cNvSpPr>
          <p:nvPr/>
        </p:nvSpPr>
        <p:spPr bwMode="auto">
          <a:xfrm>
            <a:off x="295027" y="1916832"/>
            <a:ext cx="8163174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baseline="0" dirty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lang="en-US" altLang="zh-CN" sz="2000" b="1" baseline="0" dirty="0">
                <a:solidFill>
                  <a:srgbClr val="000000"/>
                </a:solidFill>
                <a:latin typeface="Times New Roman" pitchFamily="18" charset="0"/>
              </a:rPr>
              <a:t>4.1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假定在细胞识别中，病变细胞的先验概率和正常细胞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的先验概率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分别为                                             。现有一待识别细胞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，其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观察值为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，从类条件概率密度发布曲线上查得：　　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　　　   </a:t>
            </a:r>
          </a:p>
        </p:txBody>
      </p:sp>
      <p:graphicFrame>
        <p:nvGraphicFramePr>
          <p:cNvPr id="2868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747955"/>
              </p:ext>
            </p:extLst>
          </p:nvPr>
        </p:nvGraphicFramePr>
        <p:xfrm>
          <a:off x="1169304" y="2392032"/>
          <a:ext cx="2947763" cy="375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4" name="公式" r:id="rId13" imgW="1713756" imgH="215806" progId="Equation.3">
                  <p:embed/>
                </p:oleObj>
              </mc:Choice>
              <mc:Fallback>
                <p:oleObj name="公式" r:id="rId13" imgW="171375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304" y="2392032"/>
                        <a:ext cx="2947763" cy="375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792941"/>
              </p:ext>
            </p:extLst>
          </p:nvPr>
        </p:nvGraphicFramePr>
        <p:xfrm>
          <a:off x="4360267" y="2875980"/>
          <a:ext cx="1440160" cy="326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5" name="公式" r:id="rId15" imgW="952087" imgH="215806" progId="Equation.3">
                  <p:embed/>
                </p:oleObj>
              </mc:Choice>
              <mc:Fallback>
                <p:oleObj name="公式" r:id="rId15" imgW="95208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267" y="2875980"/>
                        <a:ext cx="1440160" cy="326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484712"/>
              </p:ext>
            </p:extLst>
          </p:nvPr>
        </p:nvGraphicFramePr>
        <p:xfrm>
          <a:off x="6156176" y="2852936"/>
          <a:ext cx="1440160" cy="318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6" name="公式" r:id="rId17" imgW="977476" imgH="215806" progId="Equation.3">
                  <p:embed/>
                </p:oleObj>
              </mc:Choice>
              <mc:Fallback>
                <p:oleObj name="公式" r:id="rId17" imgW="97747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2852936"/>
                        <a:ext cx="1440160" cy="318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3" name="Rectangle 22"/>
          <p:cNvSpPr>
            <a:spLocks noChangeArrowheads="1"/>
          </p:cNvSpPr>
          <p:nvPr/>
        </p:nvSpPr>
        <p:spPr bwMode="auto">
          <a:xfrm>
            <a:off x="295027" y="3217166"/>
            <a:ext cx="266160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试对细胞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进行分类。</a:t>
            </a:r>
          </a:p>
        </p:txBody>
      </p:sp>
      <p:sp>
        <p:nvSpPr>
          <p:cNvPr id="17436" name="Rectangle 28"/>
          <p:cNvSpPr>
            <a:spLocks noChangeArrowheads="1"/>
          </p:cNvSpPr>
          <p:nvPr/>
        </p:nvSpPr>
        <p:spPr bwMode="auto">
          <a:xfrm>
            <a:off x="142874" y="3645024"/>
            <a:ext cx="50006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/>
          <a:p>
            <a:pPr eaLnBrk="0" hangingPunct="0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解：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[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方法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1]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通过后验概率计算。 </a:t>
            </a:r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28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268887" y="1514375"/>
            <a:ext cx="537548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4.2.1  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最小错误率贝叶斯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决策：例子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77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685800" y="2195917"/>
            <a:ext cx="509656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[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方法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2]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：利用先验概率和类概率密度计算。</a:t>
            </a:r>
          </a:p>
        </p:txBody>
      </p:sp>
      <p:graphicFrame>
        <p:nvGraphicFramePr>
          <p:cNvPr id="2969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662331"/>
              </p:ext>
            </p:extLst>
          </p:nvPr>
        </p:nvGraphicFramePr>
        <p:xfrm>
          <a:off x="1619672" y="2708920"/>
          <a:ext cx="43418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40" name="公式" r:id="rId3" imgW="2171700" imgH="215900" progId="Equation.3">
                  <p:embed/>
                </p:oleObj>
              </mc:Choice>
              <mc:Fallback>
                <p:oleObj name="公式" r:id="rId3" imgW="2171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708920"/>
                        <a:ext cx="43418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8032"/>
              </p:ext>
            </p:extLst>
          </p:nvPr>
        </p:nvGraphicFramePr>
        <p:xfrm>
          <a:off x="1619672" y="3212976"/>
          <a:ext cx="4265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41" name="公式" r:id="rId5" imgW="2133600" imgH="215900" progId="Equation.3">
                  <p:embed/>
                </p:oleObj>
              </mc:Choice>
              <mc:Fallback>
                <p:oleObj name="公式" r:id="rId5" imgW="2133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212976"/>
                        <a:ext cx="42656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727738"/>
              </p:ext>
            </p:extLst>
          </p:nvPr>
        </p:nvGraphicFramePr>
        <p:xfrm>
          <a:off x="1619672" y="3789040"/>
          <a:ext cx="43926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42" name="公式" r:id="rId7" imgW="2197100" imgH="215900" progId="Equation.3">
                  <p:embed/>
                </p:oleObj>
              </mc:Choice>
              <mc:Fallback>
                <p:oleObj name="公式" r:id="rId7" imgW="2197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789040"/>
                        <a:ext cx="43926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02" name="Group 19"/>
          <p:cNvGrpSpPr>
            <a:grpSpLocks/>
          </p:cNvGrpSpPr>
          <p:nvPr/>
        </p:nvGrpSpPr>
        <p:grpSpPr bwMode="auto">
          <a:xfrm>
            <a:off x="1619672" y="4365104"/>
            <a:ext cx="3090863" cy="434975"/>
            <a:chOff x="1316" y="1743"/>
            <a:chExt cx="1947" cy="274"/>
          </a:xfrm>
        </p:grpSpPr>
        <p:graphicFrame>
          <p:nvGraphicFramePr>
            <p:cNvPr id="29703" name="Object 17"/>
            <p:cNvGraphicFramePr>
              <a:graphicFrameLocks noChangeAspect="1"/>
            </p:cNvGraphicFramePr>
            <p:nvPr/>
          </p:nvGraphicFramePr>
          <p:xfrm>
            <a:off x="1316" y="1745"/>
            <a:ext cx="74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343" name="公式" r:id="rId9" imgW="596641" imgH="215806" progId="Equation.3">
                    <p:embed/>
                  </p:oleObj>
                </mc:Choice>
                <mc:Fallback>
                  <p:oleObj name="公式" r:id="rId9" imgW="59664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6" y="1745"/>
                          <a:ext cx="74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4" name="Rectangle 18"/>
            <p:cNvSpPr>
              <a:spLocks noChangeArrowheads="1"/>
            </p:cNvSpPr>
            <p:nvPr/>
          </p:nvSpPr>
          <p:spPr bwMode="auto">
            <a:xfrm>
              <a:off x="2018" y="1743"/>
              <a:ext cx="1245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</a:rPr>
                <a:t>，是正常细胞。</a:t>
              </a:r>
            </a:p>
          </p:txBody>
        </p:sp>
      </p:grp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28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467544" y="1520677"/>
            <a:ext cx="629881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4.2.1  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最小错误率贝叶斯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决策：例子（续）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1623" y="494116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问题：利用似然比怎么判断？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pSp>
        <p:nvGrpSpPr>
          <p:cNvPr id="13" name="Group 98"/>
          <p:cNvGrpSpPr>
            <a:grpSpLocks/>
          </p:cNvGrpSpPr>
          <p:nvPr/>
        </p:nvGrpSpPr>
        <p:grpSpPr bwMode="auto">
          <a:xfrm>
            <a:off x="2291974" y="5445224"/>
            <a:ext cx="6169405" cy="779463"/>
            <a:chOff x="764" y="1443"/>
            <a:chExt cx="4288" cy="560"/>
          </a:xfrm>
        </p:grpSpPr>
        <p:graphicFrame>
          <p:nvGraphicFramePr>
            <p:cNvPr id="14" name="Object 82"/>
            <p:cNvGraphicFramePr>
              <a:graphicFrameLocks noChangeAspect="1"/>
            </p:cNvGraphicFramePr>
            <p:nvPr/>
          </p:nvGraphicFramePr>
          <p:xfrm>
            <a:off x="1030" y="1450"/>
            <a:ext cx="1503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344" name="公式" r:id="rId11" imgW="1193800" imgH="431800" progId="Equation.3">
                    <p:embed/>
                  </p:oleObj>
                </mc:Choice>
                <mc:Fallback>
                  <p:oleObj name="公式" r:id="rId11" imgW="11938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0" y="1450"/>
                          <a:ext cx="1503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3474017"/>
                </p:ext>
              </p:extLst>
            </p:nvPr>
          </p:nvGraphicFramePr>
          <p:xfrm>
            <a:off x="2608" y="1564"/>
            <a:ext cx="16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345" name="公式" r:id="rId13" imgW="126890" imgH="228402" progId="Equation.3">
                    <p:embed/>
                  </p:oleObj>
                </mc:Choice>
                <mc:Fallback>
                  <p:oleObj name="公式" r:id="rId13" imgW="126890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1564"/>
                          <a:ext cx="16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84"/>
            <p:cNvGraphicFramePr>
              <a:graphicFrameLocks noChangeAspect="1"/>
            </p:cNvGraphicFramePr>
            <p:nvPr/>
          </p:nvGraphicFramePr>
          <p:xfrm>
            <a:off x="2813" y="1443"/>
            <a:ext cx="576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346" name="公式" r:id="rId15" imgW="457002" imgH="444307" progId="Equation.3">
                    <p:embed/>
                  </p:oleObj>
                </mc:Choice>
                <mc:Fallback>
                  <p:oleObj name="公式" r:id="rId15" imgW="457002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3" y="1443"/>
                          <a:ext cx="576" cy="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Rectangle 85"/>
            <p:cNvSpPr>
              <a:spLocks noChangeArrowheads="1"/>
            </p:cNvSpPr>
            <p:nvPr/>
          </p:nvSpPr>
          <p:spPr bwMode="auto">
            <a:xfrm>
              <a:off x="764" y="1543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</a:rPr>
                <a:t>若</a:t>
              </a:r>
            </a:p>
          </p:txBody>
        </p:sp>
        <p:sp>
          <p:nvSpPr>
            <p:cNvPr id="18" name="Rectangle 86"/>
            <p:cNvSpPr>
              <a:spLocks noChangeArrowheads="1"/>
            </p:cNvSpPr>
            <p:nvPr/>
          </p:nvSpPr>
          <p:spPr bwMode="auto">
            <a:xfrm>
              <a:off x="3338" y="1581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</a:rPr>
                <a:t>，则</a:t>
              </a:r>
            </a:p>
          </p:txBody>
        </p:sp>
        <p:sp>
          <p:nvSpPr>
            <p:cNvPr id="19" name="Rectangle 87"/>
            <p:cNvSpPr>
              <a:spLocks noChangeArrowheads="1"/>
            </p:cNvSpPr>
            <p:nvPr/>
          </p:nvSpPr>
          <p:spPr bwMode="auto">
            <a:xfrm>
              <a:off x="3788" y="1581"/>
              <a:ext cx="12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    </a:t>
              </a:r>
              <a:r>
                <a:rPr lang="en-US" altLang="zh-CN" sz="2400" baseline="0" dirty="0">
                  <a:solidFill>
                    <a:srgbClr val="000000"/>
                  </a:solidFill>
                </a:rPr>
                <a:t>      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（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4-8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）</a:t>
              </a:r>
              <a:endParaRPr lang="zh-CN" altLang="en-US" sz="2400" baseline="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972806"/>
              </p:ext>
            </p:extLst>
          </p:nvPr>
        </p:nvGraphicFramePr>
        <p:xfrm>
          <a:off x="6642786" y="5414918"/>
          <a:ext cx="9239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47" name="公式" r:id="rId17" imgW="558558" imgH="482391" progId="Equation.3">
                  <p:embed/>
                </p:oleObj>
              </mc:Choice>
              <mc:Fallback>
                <p:oleObj name="公式" r:id="rId17" imgW="558558" imgH="482391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786" y="5414918"/>
                        <a:ext cx="9239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3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000" b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条件：</a:t>
            </a:r>
            <a:endParaRPr lang="en-US" altLang="zh-CN" sz="2000" b="1" dirty="0" smtClean="0">
              <a:solidFill>
                <a:schemeClr val="accent4">
                  <a:lumMod val="10000"/>
                </a:schemeClr>
              </a:solidFill>
              <a:effectLst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对一大批人进行癌症普查。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表示癌症患者，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表示非癌症患者，设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)=0.005,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 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)=0.995.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说明正常的可能性大，但是还要通过化验。对于某种化验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, p(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阳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)=0.95,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 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则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阴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)=0.05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。 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阳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</a:t>
            </a:r>
            <a:r>
              <a:rPr lang="el-GR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)=0.01, 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则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阴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</a:t>
            </a:r>
            <a:r>
              <a:rPr lang="el-GR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)=0.99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。 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000" b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问题：</a:t>
            </a:r>
            <a:endParaRPr lang="en-US" altLang="zh-CN" sz="2000" b="1" dirty="0" smtClean="0">
              <a:solidFill>
                <a:schemeClr val="accent4">
                  <a:lumMod val="10000"/>
                </a:schemeClr>
              </a:solidFill>
              <a:effectLst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被化验者为阳性，患有癌症的概率为多少？ 即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阳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？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effectLst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altLang="zh-CN" sz="2000" dirty="0">
              <a:solidFill>
                <a:schemeClr val="accent4">
                  <a:lumMod val="10000"/>
                </a:schemeClr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effectLst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altLang="zh-CN" sz="20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2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795715" y="1520677"/>
            <a:ext cx="537548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4.2.1  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最小错误率贝叶斯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决策：问题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235653"/>
              </p:ext>
            </p:extLst>
          </p:nvPr>
        </p:nvGraphicFramePr>
        <p:xfrm>
          <a:off x="1763688" y="4509120"/>
          <a:ext cx="314483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60" name="公式" r:id="rId3" imgW="1866900" imgH="622300" progId="Equation.3">
                  <p:embed/>
                </p:oleObj>
              </mc:Choice>
              <mc:Fallback>
                <p:oleObj name="公式" r:id="rId3" imgW="1866900" imgH="622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509120"/>
                        <a:ext cx="3144838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59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000" b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条件：</a:t>
            </a:r>
            <a:endParaRPr lang="en-US" altLang="zh-CN" sz="2000" b="1" dirty="0" smtClean="0">
              <a:solidFill>
                <a:schemeClr val="accent4">
                  <a:lumMod val="10000"/>
                </a:schemeClr>
              </a:solidFill>
              <a:effectLst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对一大批人进行癌症普查。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表示癌症患者，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表示非癌症患者，设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)=0.005,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 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)=0.995.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说明正常的可能性大，但是还要通过化验。对于某种化验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, p(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阳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)=0.95,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 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则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阴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)=0.05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。 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阳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</a:t>
            </a:r>
            <a:r>
              <a:rPr lang="el-GR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)=0.01, 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则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阴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</a:t>
            </a:r>
            <a:r>
              <a:rPr lang="el-GR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2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)=0.99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。 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000" b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问题：</a:t>
            </a:r>
            <a:endParaRPr lang="en-US" altLang="zh-CN" sz="2000" b="1" dirty="0" smtClean="0">
              <a:solidFill>
                <a:schemeClr val="accent4">
                  <a:lumMod val="10000"/>
                </a:schemeClr>
              </a:solidFill>
              <a:effectLst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被化验者为阳性，患有癌症的概率为多少？ 即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阳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？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sz="2000" dirty="0">
              <a:solidFill>
                <a:schemeClr val="accent4">
                  <a:lumMod val="10000"/>
                </a:schemeClr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sz="2000" dirty="0">
              <a:solidFill>
                <a:schemeClr val="accent4">
                  <a:lumMod val="10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解得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P(</a:t>
            </a:r>
            <a:r>
              <a:rPr lang="el-GR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  <a:cs typeface="Times New Roman" pitchFamily="18" charset="0"/>
              </a:rPr>
              <a:t>ω</a:t>
            </a:r>
            <a:r>
              <a:rPr lang="en-US" altLang="zh-CN" sz="2000" i="1" baseline="-25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1</a:t>
            </a:r>
            <a:r>
              <a:rPr lang="en-US" altLang="zh-CN" sz="2000" i="1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|x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=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阳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effectLst/>
              </a:rPr>
              <a:t>)=0.323</a:t>
            </a: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2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539552" y="1520677"/>
            <a:ext cx="537548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4.2.1  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最小错误率贝叶斯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决策：问题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094049"/>
              </p:ext>
            </p:extLst>
          </p:nvPr>
        </p:nvGraphicFramePr>
        <p:xfrm>
          <a:off x="2339752" y="4437112"/>
          <a:ext cx="314483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3" name="公式" r:id="rId3" imgW="1866900" imgH="622300" progId="Equation.3">
                  <p:embed/>
                </p:oleObj>
              </mc:Choice>
              <mc:Fallback>
                <p:oleObj name="公式" r:id="rId3" imgW="1866900" imgH="6223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4437112"/>
                        <a:ext cx="3144837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77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3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3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28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373671" y="1520677"/>
            <a:ext cx="599104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最小风险贝叶斯决策：风险的概念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2321" y="2132856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最小错误率贝叶斯决策的问题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2532966"/>
            <a:ext cx="7128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没有考虑不同类错误率的重要性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例如，癌细胞漏判比正常细胞错判危害大；火警漏报比误报严重</a:t>
            </a:r>
            <a:endParaRPr lang="zh-CN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7026" y="3731516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解决办法</a:t>
            </a:r>
            <a:endParaRPr lang="zh-CN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66602" y="4047413"/>
            <a:ext cx="5917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将错判风险问题加入到最小错误率贝叶斯决策中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提出最小风险贝叶斯决策</a:t>
            </a:r>
            <a:endParaRPr lang="en-US" altLang="zh-CN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9328" y="5229200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最小风险贝叶斯决策基本思想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22383" y="5629310"/>
            <a:ext cx="7455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以各种</a:t>
            </a:r>
            <a:r>
              <a:rPr lang="zh-CN" altLang="en-US" sz="2000" dirty="0" smtClean="0">
                <a:solidFill>
                  <a:srgbClr val="000000"/>
                </a:solidFill>
              </a:rPr>
              <a:t>错误分类所造成的</a:t>
            </a:r>
            <a:r>
              <a:rPr lang="zh-CN" altLang="en-US" sz="2000" dirty="0" smtClean="0">
                <a:solidFill>
                  <a:srgbClr val="993300"/>
                </a:solidFill>
              </a:rPr>
              <a:t>平均风险</a:t>
            </a:r>
            <a:r>
              <a:rPr lang="zh-CN" altLang="en-US" sz="2000" dirty="0" smtClean="0">
                <a:solidFill>
                  <a:srgbClr val="472858"/>
                </a:solidFill>
              </a:rPr>
              <a:t>最小为规则，进行分类决策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48352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42"/>
          <p:cNvSpPr>
            <a:spLocks noChangeArrowheads="1"/>
          </p:cNvSpPr>
          <p:nvPr/>
        </p:nvSpPr>
        <p:spPr bwMode="auto">
          <a:xfrm>
            <a:off x="200287" y="2476689"/>
            <a:ext cx="8650288" cy="907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304800" eaLnBrk="0" hangingPunct="0">
              <a:lnSpc>
                <a:spcPct val="120000"/>
              </a:lnSpc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对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类问题，如果观察样本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被判定属于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类，则</a:t>
            </a:r>
            <a:r>
              <a:rPr lang="zh-CN" altLang="en-US" sz="2000" baseline="0" dirty="0">
                <a:solidFill>
                  <a:srgbClr val="993300"/>
                </a:solidFill>
                <a:latin typeface="Times New Roman" pitchFamily="18" charset="0"/>
              </a:rPr>
              <a:t>条件平</a:t>
            </a:r>
          </a:p>
          <a:p>
            <a:pPr indent="304800" eaLnBrk="0" hangingPunct="0">
              <a:lnSpc>
                <a:spcPct val="120000"/>
              </a:lnSpc>
            </a:pPr>
            <a:r>
              <a:rPr lang="zh-CN" altLang="en-US" sz="2000" baseline="0" dirty="0">
                <a:solidFill>
                  <a:srgbClr val="993300"/>
                </a:solidFill>
                <a:latin typeface="Times New Roman" pitchFamily="18" charset="0"/>
              </a:rPr>
              <a:t>均风险</a:t>
            </a:r>
            <a:r>
              <a:rPr lang="en-US" altLang="zh-CN" sz="2000" i="1" baseline="0" dirty="0" err="1">
                <a:solidFill>
                  <a:srgbClr val="993300"/>
                </a:solidFill>
                <a:latin typeface="Times New Roman" pitchFamily="18" charset="0"/>
              </a:rPr>
              <a:t>r</a:t>
            </a:r>
            <a:r>
              <a:rPr lang="en-US" altLang="zh-CN" sz="2000" i="1" baseline="-25000" dirty="0" err="1">
                <a:solidFill>
                  <a:srgbClr val="993300"/>
                </a:solidFill>
                <a:latin typeface="Times New Roman" pitchFamily="18" charset="0"/>
              </a:rPr>
              <a:t>i</a:t>
            </a:r>
            <a:r>
              <a:rPr lang="en-US" altLang="zh-CN" sz="2000" baseline="0" dirty="0">
                <a:solidFill>
                  <a:srgbClr val="993300"/>
                </a:solidFill>
                <a:latin typeface="Times New Roman" pitchFamily="18" charset="0"/>
              </a:rPr>
              <a:t>(</a:t>
            </a:r>
            <a:r>
              <a:rPr lang="en-US" altLang="zh-CN" sz="2000" b="1" i="1" baseline="0" dirty="0">
                <a:solidFill>
                  <a:srgbClr val="993300"/>
                </a:solidFill>
                <a:latin typeface="Times New Roman" pitchFamily="18" charset="0"/>
              </a:rPr>
              <a:t>X</a:t>
            </a:r>
            <a:r>
              <a:rPr lang="en-US" altLang="zh-CN" sz="2000" baseline="0" dirty="0">
                <a:solidFill>
                  <a:srgbClr val="9933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指将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判为属于</a:t>
            </a:r>
            <a:r>
              <a:rPr lang="en-US" altLang="zh-CN" sz="2000" i="1" baseline="0" dirty="0" err="1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n-US" altLang="zh-CN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类时造成的</a:t>
            </a:r>
            <a:r>
              <a:rPr lang="zh-CN" altLang="en-US" sz="2000" baseline="0" dirty="0">
                <a:solidFill>
                  <a:srgbClr val="663300"/>
                </a:solidFill>
                <a:latin typeface="Times New Roman" pitchFamily="18" charset="0"/>
              </a:rPr>
              <a:t>平均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损失。</a:t>
            </a:r>
            <a:endParaRPr lang="zh-CN" altLang="en-US" sz="2000" baseline="0" dirty="0">
              <a:solidFill>
                <a:srgbClr val="993300"/>
              </a:solidFill>
              <a:latin typeface="Times New Roman" pitchFamily="18" charset="0"/>
            </a:endParaRPr>
          </a:p>
        </p:txBody>
      </p:sp>
      <p:graphicFrame>
        <p:nvGraphicFramePr>
          <p:cNvPr id="3277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068377"/>
              </p:ext>
            </p:extLst>
          </p:nvPr>
        </p:nvGraphicFramePr>
        <p:xfrm>
          <a:off x="2767466" y="3383733"/>
          <a:ext cx="2917924" cy="755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04" name="公式" r:id="rId4" imgW="1701800" imgH="444500" progId="Equation.3">
                  <p:embed/>
                </p:oleObj>
              </mc:Choice>
              <mc:Fallback>
                <p:oleObj name="公式" r:id="rId4" imgW="1701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466" y="3383733"/>
                        <a:ext cx="2917924" cy="7551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148119"/>
              </p:ext>
            </p:extLst>
          </p:nvPr>
        </p:nvGraphicFramePr>
        <p:xfrm>
          <a:off x="2699792" y="5532572"/>
          <a:ext cx="2855912" cy="711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05" name="公式" r:id="rId6" imgW="1930400" imgH="482600" progId="Equation.3">
                  <p:embed/>
                </p:oleObj>
              </mc:Choice>
              <mc:Fallback>
                <p:oleObj name="公式" r:id="rId6" imgW="1930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5532572"/>
                        <a:ext cx="2855912" cy="711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Rectangle 51"/>
          <p:cNvSpPr>
            <a:spLocks noChangeArrowheads="1"/>
          </p:cNvSpPr>
          <p:nvPr/>
        </p:nvSpPr>
        <p:spPr bwMode="auto">
          <a:xfrm>
            <a:off x="636635" y="3789040"/>
            <a:ext cx="95119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式中，</a:t>
            </a:r>
          </a:p>
        </p:txBody>
      </p:sp>
      <p:sp>
        <p:nvSpPr>
          <p:cNvPr id="32776" name="Rectangle 54"/>
          <p:cNvSpPr>
            <a:spLocks noChangeArrowheads="1"/>
          </p:cNvSpPr>
          <p:nvPr/>
        </p:nvSpPr>
        <p:spPr bwMode="auto">
          <a:xfrm>
            <a:off x="169522" y="4191331"/>
            <a:ext cx="5195888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en-US" altLang="zh-CN" sz="2000" i="1" baseline="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——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分类判决后指定的判决号；</a:t>
            </a:r>
          </a:p>
          <a:p>
            <a:pPr indent="457200">
              <a:lnSpc>
                <a:spcPct val="125000"/>
              </a:lnSpc>
            </a:pP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——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样本实际属于的类别号；</a:t>
            </a:r>
          </a:p>
        </p:txBody>
      </p:sp>
      <p:sp>
        <p:nvSpPr>
          <p:cNvPr id="32777" name="Rectangle 55"/>
          <p:cNvSpPr>
            <a:spLocks noChangeArrowheads="1"/>
          </p:cNvSpPr>
          <p:nvPr/>
        </p:nvSpPr>
        <p:spPr bwMode="auto">
          <a:xfrm>
            <a:off x="578229" y="5053337"/>
            <a:ext cx="8294688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i="1" baseline="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ij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——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将自然属性是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类的样本决策为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类时的是非代价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，即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损失函数。</a:t>
            </a:r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2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395536" y="1549438"/>
            <a:ext cx="568326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最小风险贝叶斯决策：决策规则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96" y="2076989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条件平均风险计算公式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285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09" name="Group 33"/>
          <p:cNvGrpSpPr>
            <a:grpSpLocks/>
          </p:cNvGrpSpPr>
          <p:nvPr/>
        </p:nvGrpSpPr>
        <p:grpSpPr bwMode="auto">
          <a:xfrm>
            <a:off x="1136392" y="3455306"/>
            <a:ext cx="5727378" cy="432818"/>
            <a:chOff x="736" y="923"/>
            <a:chExt cx="3823" cy="318"/>
          </a:xfrm>
        </p:grpSpPr>
        <p:graphicFrame>
          <p:nvGraphicFramePr>
            <p:cNvPr id="3381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9243589"/>
                </p:ext>
              </p:extLst>
            </p:nvPr>
          </p:nvGraphicFramePr>
          <p:xfrm>
            <a:off x="736" y="923"/>
            <a:ext cx="292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847" name="公式" r:id="rId3" imgW="2324100" imgH="228600" progId="Equation.3">
                    <p:embed/>
                  </p:oleObj>
                </mc:Choice>
                <mc:Fallback>
                  <p:oleObj name="公式" r:id="rId3" imgW="23241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" y="923"/>
                          <a:ext cx="292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3398503"/>
                </p:ext>
              </p:extLst>
            </p:nvPr>
          </p:nvGraphicFramePr>
          <p:xfrm>
            <a:off x="3743" y="953"/>
            <a:ext cx="8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848" name="公式" r:id="rId5" imgW="647700" imgH="228600" progId="Equation.3">
                    <p:embed/>
                  </p:oleObj>
                </mc:Choice>
                <mc:Fallback>
                  <p:oleObj name="公式" r:id="rId5" imgW="647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3" y="953"/>
                          <a:ext cx="81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795" name="Rectangle 9"/>
          <p:cNvSpPr>
            <a:spLocks noChangeArrowheads="1"/>
          </p:cNvSpPr>
          <p:nvPr/>
        </p:nvSpPr>
        <p:spPr bwMode="auto">
          <a:xfrm>
            <a:off x="693698" y="3889520"/>
            <a:ext cx="7642386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每个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都按条件平均风险最小决策，则总的条件平均风险也最小。总的条件平均风险称为</a:t>
            </a:r>
            <a:r>
              <a:rPr lang="zh-CN" altLang="en-US" sz="2000" baseline="0" dirty="0">
                <a:solidFill>
                  <a:srgbClr val="993300"/>
                </a:solidFill>
                <a:latin typeface="Times New Roman" pitchFamily="18" charset="0"/>
              </a:rPr>
              <a:t>平均风险。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800" name="Rectangle 26"/>
          <p:cNvSpPr>
            <a:spLocks noChangeArrowheads="1"/>
          </p:cNvSpPr>
          <p:nvPr/>
        </p:nvSpPr>
        <p:spPr bwMode="auto">
          <a:xfrm>
            <a:off x="671093" y="2470880"/>
            <a:ext cx="8786813" cy="94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对每个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有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种可能的类别划分，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被判决为每一类的条件平</a:t>
            </a:r>
          </a:p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均风险分别为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…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zh-CN" altLang="en-US" sz="2000" dirty="0" smtClean="0">
                <a:solidFill>
                  <a:srgbClr val="000000"/>
                </a:solidFill>
              </a:rPr>
              <a:t>，则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决策规则为：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28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257175" y="1549438"/>
            <a:ext cx="660659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最小风险贝叶斯决策：决策规则（续）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696" y="2076989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基于条件平均风险的决策规则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671093" y="5163779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注：上述决策规则为基于后验概率的决策，可使用贝叶斯公式进行化简。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如何</a:t>
            </a:r>
            <a:r>
              <a:rPr lang="zh-CN" altLang="en-US" sz="2000" dirty="0">
                <a:solidFill>
                  <a:srgbClr val="FF0000"/>
                </a:solidFill>
              </a:rPr>
              <a:t>化</a:t>
            </a:r>
            <a:r>
              <a:rPr lang="zh-CN" altLang="en-US" sz="2000" dirty="0" smtClean="0">
                <a:solidFill>
                  <a:srgbClr val="FF0000"/>
                </a:solidFill>
              </a:rPr>
              <a:t>简？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901849"/>
              </p:ext>
            </p:extLst>
          </p:nvPr>
        </p:nvGraphicFramePr>
        <p:xfrm>
          <a:off x="1513285" y="3068960"/>
          <a:ext cx="5077587" cy="81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76" name="公式" r:id="rId3" imgW="2933700" imgH="469900" progId="Equation.3">
                  <p:embed/>
                </p:oleObj>
              </mc:Choice>
              <mc:Fallback>
                <p:oleObj name="公式" r:id="rId3" imgW="293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285" y="3068960"/>
                        <a:ext cx="5077587" cy="81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98615"/>
              </p:ext>
            </p:extLst>
          </p:nvPr>
        </p:nvGraphicFramePr>
        <p:xfrm>
          <a:off x="2110287" y="3750260"/>
          <a:ext cx="3024559" cy="729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77" name="公式" r:id="rId5" imgW="1841500" imgH="444500" progId="Equation.3">
                  <p:embed/>
                </p:oleObj>
              </mc:Choice>
              <mc:Fallback>
                <p:oleObj name="公式" r:id="rId5" imgW="1841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287" y="3750260"/>
                        <a:ext cx="3024559" cy="729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Rectangle 26"/>
          <p:cNvSpPr>
            <a:spLocks noChangeArrowheads="1"/>
          </p:cNvSpPr>
          <p:nvPr/>
        </p:nvSpPr>
        <p:spPr bwMode="auto">
          <a:xfrm>
            <a:off x="199829" y="2636912"/>
            <a:ext cx="803647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indent="666750"/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用贝叶斯公式化简（即用先验概率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和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条件概率代替后验概率）：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821" name="Rectangle 31"/>
          <p:cNvSpPr>
            <a:spLocks noChangeArrowheads="1"/>
          </p:cNvSpPr>
          <p:nvPr/>
        </p:nvSpPr>
        <p:spPr bwMode="auto">
          <a:xfrm>
            <a:off x="827584" y="4503991"/>
            <a:ext cx="526808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∵   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对所有类别一样，不提供分类信息。</a:t>
            </a:r>
          </a:p>
        </p:txBody>
      </p:sp>
      <p:sp>
        <p:nvSpPr>
          <p:cNvPr id="34822" name="Rectangle 39"/>
          <p:cNvSpPr>
            <a:spLocks noChangeArrowheads="1"/>
          </p:cNvSpPr>
          <p:nvPr/>
        </p:nvSpPr>
        <p:spPr bwMode="auto">
          <a:xfrm>
            <a:off x="3622567" y="5039148"/>
            <a:ext cx="3338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8A3B">
                    <a:alpha val="5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，  </a:t>
            </a:r>
            <a:r>
              <a:rPr lang="en-US" altLang="zh-CN" sz="2400" i="1" baseline="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=1,2,…,</a:t>
            </a:r>
            <a:r>
              <a:rPr lang="en-US" altLang="zh-CN" sz="2400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34823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224128"/>
              </p:ext>
            </p:extLst>
          </p:nvPr>
        </p:nvGraphicFramePr>
        <p:xfrm>
          <a:off x="954069" y="4916326"/>
          <a:ext cx="3336925" cy="77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78" name="公式" r:id="rId7" imgW="1981200" imgH="444500" progId="Equation.3">
                  <p:embed/>
                </p:oleObj>
              </mc:Choice>
              <mc:Fallback>
                <p:oleObj name="公式" r:id="rId7" imgW="1981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69" y="4916326"/>
                        <a:ext cx="3336925" cy="77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4" name="Rectangle 46"/>
          <p:cNvSpPr>
            <a:spLocks noChangeArrowheads="1"/>
          </p:cNvSpPr>
          <p:nvPr/>
        </p:nvSpPr>
        <p:spPr bwMode="auto">
          <a:xfrm>
            <a:off x="683568" y="5698401"/>
            <a:ext cx="172064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决策规则为：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4825" name="Group 51"/>
          <p:cNvGrpSpPr>
            <a:grpSpLocks/>
          </p:cNvGrpSpPr>
          <p:nvPr/>
        </p:nvGrpSpPr>
        <p:grpSpPr bwMode="auto">
          <a:xfrm>
            <a:off x="2222873" y="5718223"/>
            <a:ext cx="5693693" cy="407988"/>
            <a:chOff x="881" y="3320"/>
            <a:chExt cx="3932" cy="306"/>
          </a:xfrm>
        </p:grpSpPr>
        <p:graphicFrame>
          <p:nvGraphicFramePr>
            <p:cNvPr id="34826" name="Object 45"/>
            <p:cNvGraphicFramePr>
              <a:graphicFrameLocks noChangeAspect="1"/>
            </p:cNvGraphicFramePr>
            <p:nvPr/>
          </p:nvGraphicFramePr>
          <p:xfrm>
            <a:off x="1156" y="3320"/>
            <a:ext cx="26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979" name="公式" r:id="rId9" imgW="2222500" imgH="228600" progId="Equation.3">
                    <p:embed/>
                  </p:oleObj>
                </mc:Choice>
                <mc:Fallback>
                  <p:oleObj name="公式" r:id="rId9" imgW="2222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3320"/>
                          <a:ext cx="263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7" name="Object 44"/>
            <p:cNvGraphicFramePr>
              <a:graphicFrameLocks noChangeAspect="1"/>
            </p:cNvGraphicFramePr>
            <p:nvPr/>
          </p:nvGraphicFramePr>
          <p:xfrm>
            <a:off x="4201" y="3338"/>
            <a:ext cx="61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980" name="公式" r:id="rId11" imgW="482391" imgH="228501" progId="Equation.3">
                    <p:embed/>
                  </p:oleObj>
                </mc:Choice>
                <mc:Fallback>
                  <p:oleObj name="公式" r:id="rId11" imgW="482391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1" y="3338"/>
                          <a:ext cx="61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8" name="Rectangle 47"/>
            <p:cNvSpPr>
              <a:spLocks noChangeArrowheads="1"/>
            </p:cNvSpPr>
            <p:nvPr/>
          </p:nvSpPr>
          <p:spPr bwMode="auto">
            <a:xfrm>
              <a:off x="3726" y="3324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，则</a:t>
              </a:r>
              <a:endParaRPr lang="zh-CN" altLang="en-US" sz="2000" baseline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829" name="Rectangle 49"/>
            <p:cNvSpPr>
              <a:spLocks noChangeArrowheads="1"/>
            </p:cNvSpPr>
            <p:nvPr/>
          </p:nvSpPr>
          <p:spPr bwMode="auto">
            <a:xfrm>
              <a:off x="881" y="3334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b" anchorCtr="1">
              <a:spAutoFit/>
            </a:bodyPr>
            <a:lstStyle/>
            <a:p>
              <a:pPr algn="ctr" eaLnBrk="0" hangingPunct="0"/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若</a:t>
              </a:r>
            </a:p>
          </p:txBody>
        </p:sp>
      </p:grp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28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257175" y="1549438"/>
            <a:ext cx="660659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最小风险贝叶斯决策：决策规则（续）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696" y="2076989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多类情况的贝叶斯化简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16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966727"/>
              </p:ext>
            </p:extLst>
          </p:nvPr>
        </p:nvGraphicFramePr>
        <p:xfrm>
          <a:off x="2877626" y="2672933"/>
          <a:ext cx="5549336" cy="39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221" name="公式" r:id="rId3" imgW="2895600" imgH="215900" progId="Equation.3">
                  <p:embed/>
                </p:oleObj>
              </mc:Choice>
              <mc:Fallback>
                <p:oleObj name="公式" r:id="rId3" imgW="2895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7626" y="2672933"/>
                        <a:ext cx="5549336" cy="397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269143"/>
              </p:ext>
            </p:extLst>
          </p:nvPr>
        </p:nvGraphicFramePr>
        <p:xfrm>
          <a:off x="2891259" y="2289837"/>
          <a:ext cx="5007347" cy="371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222" name="公式" r:id="rId5" imgW="2857500" imgH="215900" progId="Equation.3">
                  <p:embed/>
                </p:oleObj>
              </mc:Choice>
              <mc:Fallback>
                <p:oleObj name="公式" r:id="rId5" imgW="2857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1259" y="2289837"/>
                        <a:ext cx="5007347" cy="371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955444"/>
              </p:ext>
            </p:extLst>
          </p:nvPr>
        </p:nvGraphicFramePr>
        <p:xfrm>
          <a:off x="1828456" y="3506397"/>
          <a:ext cx="3093035" cy="34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223" name="公式" r:id="rId7" imgW="1943100" imgH="215900" progId="Equation.3">
                  <p:embed/>
                </p:oleObj>
              </mc:Choice>
              <mc:Fallback>
                <p:oleObj name="公式" r:id="rId7" imgW="1943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456" y="3506397"/>
                        <a:ext cx="3093035" cy="341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550236"/>
              </p:ext>
            </p:extLst>
          </p:nvPr>
        </p:nvGraphicFramePr>
        <p:xfrm>
          <a:off x="1807454" y="3866215"/>
          <a:ext cx="3160271" cy="353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224" name="公式" r:id="rId9" imgW="1954951" imgH="215806" progId="Equation.3">
                  <p:embed/>
                </p:oleObj>
              </mc:Choice>
              <mc:Fallback>
                <p:oleObj name="公式" r:id="rId9" imgW="195495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454" y="3866215"/>
                        <a:ext cx="3160271" cy="3532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Rectangle 20"/>
          <p:cNvSpPr>
            <a:spLocks noChangeArrowheads="1"/>
          </p:cNvSpPr>
          <p:nvPr/>
        </p:nvSpPr>
        <p:spPr bwMode="auto">
          <a:xfrm>
            <a:off x="539552" y="2289837"/>
            <a:ext cx="255420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 smtClean="0">
                <a:solidFill>
                  <a:srgbClr val="000000"/>
                </a:solidFill>
              </a:rPr>
              <a:t>当</a:t>
            </a:r>
            <a:r>
              <a:rPr lang="en-US" altLang="zh-CN" sz="2000" i="1" dirty="0">
                <a:solidFill>
                  <a:srgbClr val="000000"/>
                </a:solidFill>
              </a:rPr>
              <a:t>X</a:t>
            </a:r>
            <a:r>
              <a:rPr lang="zh-CN" altLang="en-US" sz="2000" baseline="0" dirty="0" smtClean="0">
                <a:solidFill>
                  <a:srgbClr val="000000"/>
                </a:solidFill>
              </a:rPr>
              <a:t>被</a:t>
            </a:r>
            <a:r>
              <a:rPr lang="zh-CN" altLang="en-US" sz="2000" baseline="0" dirty="0">
                <a:solidFill>
                  <a:srgbClr val="000000"/>
                </a:solidFill>
              </a:rPr>
              <a:t>判为</a:t>
            </a:r>
            <a:r>
              <a:rPr lang="el-GR" altLang="zh-CN" sz="2000" i="1" baseline="0" dirty="0">
                <a:solidFill>
                  <a:srgbClr val="000000"/>
                </a:solidFill>
                <a:latin typeface="宋体" pitchFamily="2" charset="-122"/>
              </a:rPr>
              <a:t>ω</a:t>
            </a:r>
            <a:r>
              <a:rPr lang="el-GR" altLang="zh-CN" sz="2000" baseline="-25000" dirty="0">
                <a:solidFill>
                  <a:srgbClr val="000000"/>
                </a:solidFill>
                <a:latin typeface="宋体" pitchFamily="2" charset="-122"/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</a:rPr>
              <a:t>类时：</a:t>
            </a:r>
          </a:p>
        </p:txBody>
      </p:sp>
      <p:sp>
        <p:nvSpPr>
          <p:cNvPr id="35848" name="Rectangle 22"/>
          <p:cNvSpPr>
            <a:spLocks noChangeArrowheads="1"/>
          </p:cNvSpPr>
          <p:nvPr/>
        </p:nvSpPr>
        <p:spPr bwMode="auto">
          <a:xfrm>
            <a:off x="539552" y="2692128"/>
            <a:ext cx="246443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当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X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被判为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类时：</a:t>
            </a:r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4141565" y="3448517"/>
            <a:ext cx="2478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914400"/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4-15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） </a:t>
            </a:r>
          </a:p>
        </p:txBody>
      </p:sp>
      <p:sp>
        <p:nvSpPr>
          <p:cNvPr id="25628" name="Rectangle 28"/>
          <p:cNvSpPr>
            <a:spLocks noChangeArrowheads="1"/>
          </p:cNvSpPr>
          <p:nvPr/>
        </p:nvSpPr>
        <p:spPr bwMode="auto">
          <a:xfrm>
            <a:off x="3851920" y="3829854"/>
            <a:ext cx="2644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               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4-16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） </a:t>
            </a:r>
          </a:p>
        </p:txBody>
      </p:sp>
      <p:graphicFrame>
        <p:nvGraphicFramePr>
          <p:cNvPr id="2562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527172"/>
              </p:ext>
            </p:extLst>
          </p:nvPr>
        </p:nvGraphicFramePr>
        <p:xfrm>
          <a:off x="539553" y="4536608"/>
          <a:ext cx="7560840" cy="38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225" name="公式" r:id="rId11" imgW="4876800" imgH="215900" progId="Equation.3">
                  <p:embed/>
                </p:oleObj>
              </mc:Choice>
              <mc:Fallback>
                <p:oleObj name="公式" r:id="rId11" imgW="4876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3" y="4536608"/>
                        <a:ext cx="7560840" cy="38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591104"/>
              </p:ext>
            </p:extLst>
          </p:nvPr>
        </p:nvGraphicFramePr>
        <p:xfrm>
          <a:off x="755577" y="5060156"/>
          <a:ext cx="6696744" cy="401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226" name="公式" r:id="rId13" imgW="3238500" imgH="215900" progId="Equation.3">
                  <p:embed/>
                </p:oleObj>
              </mc:Choice>
              <mc:Fallback>
                <p:oleObj name="公式" r:id="rId13" imgW="3238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7" y="5060156"/>
                        <a:ext cx="6696744" cy="401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616190"/>
              </p:ext>
            </p:extLst>
          </p:nvPr>
        </p:nvGraphicFramePr>
        <p:xfrm>
          <a:off x="2699792" y="5522547"/>
          <a:ext cx="3240360" cy="7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227" name="公式" r:id="rId15" imgW="1816100" imgH="431800" progId="Equation.3">
                  <p:embed/>
                </p:oleObj>
              </mc:Choice>
              <mc:Fallback>
                <p:oleObj name="公式" r:id="rId15" imgW="1816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5522547"/>
                        <a:ext cx="3240360" cy="7191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37" name="Rectangle 37"/>
          <p:cNvSpPr>
            <a:spLocks noChangeArrowheads="1"/>
          </p:cNvSpPr>
          <p:nvPr/>
        </p:nvSpPr>
        <p:spPr bwMode="auto">
          <a:xfrm>
            <a:off x="257175" y="4134317"/>
            <a:ext cx="193384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</a:rPr>
              <a:t>由（</a:t>
            </a:r>
            <a:r>
              <a:rPr lang="en-US" altLang="zh-CN" sz="2000" baseline="0" dirty="0">
                <a:solidFill>
                  <a:srgbClr val="000000"/>
                </a:solidFill>
              </a:rPr>
              <a:t>4-15</a:t>
            </a:r>
            <a:r>
              <a:rPr lang="zh-CN" altLang="en-US" sz="2000" baseline="0" dirty="0">
                <a:solidFill>
                  <a:srgbClr val="000000"/>
                </a:solidFill>
              </a:rPr>
              <a:t>）</a:t>
            </a:r>
            <a:r>
              <a:rPr lang="zh-CN" altLang="en-US" sz="2000" baseline="0" dirty="0">
                <a:solidFill>
                  <a:srgbClr val="000000"/>
                </a:solidFill>
                <a:latin typeface="宋体" pitchFamily="2" charset="-122"/>
              </a:rPr>
              <a:t>式：</a:t>
            </a:r>
          </a:p>
        </p:txBody>
      </p:sp>
      <p:sp>
        <p:nvSpPr>
          <p:cNvPr id="35859" name="Rectangle 38"/>
          <p:cNvSpPr>
            <a:spLocks noChangeArrowheads="1"/>
          </p:cNvSpPr>
          <p:nvPr/>
        </p:nvSpPr>
        <p:spPr bwMode="auto">
          <a:xfrm>
            <a:off x="444500" y="5275263"/>
            <a:ext cx="845185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53" name="Rectangle 53"/>
          <p:cNvSpPr>
            <a:spLocks noChangeArrowheads="1"/>
          </p:cNvSpPr>
          <p:nvPr/>
        </p:nvSpPr>
        <p:spPr bwMode="auto">
          <a:xfrm>
            <a:off x="560183" y="3094419"/>
            <a:ext cx="146416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决策规则：</a:t>
            </a:r>
          </a:p>
        </p:txBody>
      </p:sp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2800" dirty="0"/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257174" y="1336536"/>
            <a:ext cx="660659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最小风险贝叶斯决策：决策规则（续）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6326" y="1800382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两</a:t>
            </a:r>
            <a:r>
              <a:rPr lang="zh-CN" altLang="en-US" sz="2000" dirty="0" smtClean="0"/>
              <a:t>类情况的贝叶斯化简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568209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判决规则为：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6" grpId="0"/>
      <p:bldP spid="25628" grpId="0"/>
      <p:bldP spid="25637" grpId="0"/>
      <p:bldP spid="2565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8"/>
          <p:cNvGrpSpPr>
            <a:grpSpLocks/>
          </p:cNvGrpSpPr>
          <p:nvPr/>
        </p:nvGrpSpPr>
        <p:grpSpPr bwMode="auto">
          <a:xfrm>
            <a:off x="685800" y="2437350"/>
            <a:ext cx="4091639" cy="787797"/>
            <a:chOff x="552" y="935"/>
            <a:chExt cx="2886" cy="544"/>
          </a:xfrm>
        </p:grpSpPr>
        <p:sp>
          <p:nvSpPr>
            <p:cNvPr id="36886" name="Rectangle 18"/>
            <p:cNvSpPr>
              <a:spLocks noChangeArrowheads="1"/>
            </p:cNvSpPr>
            <p:nvPr/>
          </p:nvSpPr>
          <p:spPr bwMode="auto">
            <a:xfrm>
              <a:off x="552" y="1017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</a:rPr>
                <a:t>令：</a:t>
              </a:r>
            </a:p>
          </p:txBody>
        </p:sp>
        <p:graphicFrame>
          <p:nvGraphicFramePr>
            <p:cNvPr id="3688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0722629"/>
                </p:ext>
              </p:extLst>
            </p:nvPr>
          </p:nvGraphicFramePr>
          <p:xfrm>
            <a:off x="872" y="935"/>
            <a:ext cx="1519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235" name="公式" r:id="rId3" imgW="1193800" imgH="431800" progId="Equation.3">
                    <p:embed/>
                  </p:oleObj>
                </mc:Choice>
                <mc:Fallback>
                  <p:oleObj name="公式" r:id="rId3" imgW="11938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2" y="935"/>
                          <a:ext cx="1519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88" name="Rectangle 19"/>
            <p:cNvSpPr>
              <a:spLocks noChangeArrowheads="1"/>
            </p:cNvSpPr>
            <p:nvPr/>
          </p:nvSpPr>
          <p:spPr bwMode="auto">
            <a:xfrm>
              <a:off x="2160" y="1032"/>
              <a:ext cx="127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indent="304800"/>
              <a:r>
                <a:rPr lang="zh-CN" altLang="en-US" sz="2000" baseline="0" dirty="0">
                  <a:solidFill>
                    <a:srgbClr val="000000"/>
                  </a:solidFill>
                </a:rPr>
                <a:t>，称似然比；</a:t>
              </a:r>
            </a:p>
          </p:txBody>
        </p:sp>
      </p:grpSp>
      <p:grpSp>
        <p:nvGrpSpPr>
          <p:cNvPr id="36867" name="Group 49"/>
          <p:cNvGrpSpPr>
            <a:grpSpLocks/>
          </p:cNvGrpSpPr>
          <p:nvPr/>
        </p:nvGrpSpPr>
        <p:grpSpPr bwMode="auto">
          <a:xfrm>
            <a:off x="4860032" y="2405279"/>
            <a:ext cx="3866753" cy="810559"/>
            <a:chOff x="1170" y="1521"/>
            <a:chExt cx="2714" cy="560"/>
          </a:xfrm>
        </p:grpSpPr>
        <p:graphicFrame>
          <p:nvGraphicFramePr>
            <p:cNvPr id="36884" name="Object 4"/>
            <p:cNvGraphicFramePr>
              <a:graphicFrameLocks noChangeAspect="1"/>
            </p:cNvGraphicFramePr>
            <p:nvPr/>
          </p:nvGraphicFramePr>
          <p:xfrm>
            <a:off x="1170" y="1521"/>
            <a:ext cx="1798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236" name="公式" r:id="rId5" imgW="1435100" imgH="444500" progId="Equation.3">
                    <p:embed/>
                  </p:oleObj>
                </mc:Choice>
                <mc:Fallback>
                  <p:oleObj name="公式" r:id="rId5" imgW="1435100" imgH="444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0" y="1521"/>
                          <a:ext cx="1798" cy="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85" name="Rectangle 20"/>
            <p:cNvSpPr>
              <a:spLocks noChangeArrowheads="1"/>
            </p:cNvSpPr>
            <p:nvPr/>
          </p:nvSpPr>
          <p:spPr bwMode="auto">
            <a:xfrm>
              <a:off x="2962" y="1602"/>
              <a:ext cx="92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</a:rPr>
                <a:t>，为阈值。</a:t>
              </a:r>
            </a:p>
          </p:txBody>
        </p:sp>
      </p:grpSp>
      <p:grpSp>
        <p:nvGrpSpPr>
          <p:cNvPr id="26676" name="Group 52"/>
          <p:cNvGrpSpPr>
            <a:grpSpLocks/>
          </p:cNvGrpSpPr>
          <p:nvPr/>
        </p:nvGrpSpPr>
        <p:grpSpPr bwMode="auto">
          <a:xfrm>
            <a:off x="257174" y="4017558"/>
            <a:ext cx="3025775" cy="401638"/>
            <a:chOff x="416" y="2735"/>
            <a:chExt cx="1906" cy="253"/>
          </a:xfrm>
        </p:grpSpPr>
        <p:sp>
          <p:nvSpPr>
            <p:cNvPr id="36882" name="Rectangle 24"/>
            <p:cNvSpPr>
              <a:spLocks noChangeArrowheads="1"/>
            </p:cNvSpPr>
            <p:nvPr/>
          </p:nvSpPr>
          <p:spPr bwMode="auto">
            <a:xfrm>
              <a:off x="416" y="2735"/>
              <a:ext cx="190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 indent="762000"/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② </a:t>
              </a:r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计算阈值     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。</a:t>
              </a:r>
            </a:p>
          </p:txBody>
        </p:sp>
        <p:graphicFrame>
          <p:nvGraphicFramePr>
            <p:cNvPr id="36883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6694954"/>
                </p:ext>
              </p:extLst>
            </p:nvPr>
          </p:nvGraphicFramePr>
          <p:xfrm>
            <a:off x="1771" y="2777"/>
            <a:ext cx="193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237" name="公式" r:id="rId7" imgW="203024" imgH="215713" progId="Equation.3">
                    <p:embed/>
                  </p:oleObj>
                </mc:Choice>
                <mc:Fallback>
                  <p:oleObj name="公式" r:id="rId7" imgW="203024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1" y="2777"/>
                          <a:ext cx="193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675" name="Group 51"/>
          <p:cNvGrpSpPr>
            <a:grpSpLocks/>
          </p:cNvGrpSpPr>
          <p:nvPr/>
        </p:nvGrpSpPr>
        <p:grpSpPr bwMode="auto">
          <a:xfrm>
            <a:off x="249253" y="4306886"/>
            <a:ext cx="4322747" cy="709613"/>
            <a:chOff x="432" y="2928"/>
            <a:chExt cx="2170" cy="447"/>
          </a:xfrm>
        </p:grpSpPr>
        <p:sp>
          <p:nvSpPr>
            <p:cNvPr id="36880" name="Rectangle 27"/>
            <p:cNvSpPr>
              <a:spLocks noChangeArrowheads="1"/>
            </p:cNvSpPr>
            <p:nvPr/>
          </p:nvSpPr>
          <p:spPr bwMode="auto">
            <a:xfrm>
              <a:off x="432" y="2928"/>
              <a:ext cx="2170" cy="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 indent="762000"/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③ </a:t>
              </a:r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计算似然比           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。</a:t>
              </a:r>
            </a:p>
          </p:txBody>
        </p:sp>
        <p:graphicFrame>
          <p:nvGraphicFramePr>
            <p:cNvPr id="36881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4375923"/>
                </p:ext>
              </p:extLst>
            </p:nvPr>
          </p:nvGraphicFramePr>
          <p:xfrm>
            <a:off x="1667" y="3046"/>
            <a:ext cx="255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238" name="公式" r:id="rId9" imgW="406048" imgH="215713" progId="Equation.3">
                    <p:embed/>
                  </p:oleObj>
                </mc:Choice>
                <mc:Fallback>
                  <p:oleObj name="公式" r:id="rId9" imgW="40604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7" y="3046"/>
                          <a:ext cx="255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996287" y="3615267"/>
            <a:ext cx="30638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①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定义损失函数</a:t>
            </a:r>
            <a:r>
              <a:rPr lang="en-US" altLang="zh-CN" sz="2000" i="1" baseline="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ij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</a:t>
            </a:r>
          </a:p>
        </p:txBody>
      </p:sp>
      <p:grpSp>
        <p:nvGrpSpPr>
          <p:cNvPr id="26677" name="Group 53"/>
          <p:cNvGrpSpPr>
            <a:grpSpLocks/>
          </p:cNvGrpSpPr>
          <p:nvPr/>
        </p:nvGrpSpPr>
        <p:grpSpPr bwMode="auto">
          <a:xfrm>
            <a:off x="996288" y="4847102"/>
            <a:ext cx="3575050" cy="1454150"/>
            <a:chOff x="912" y="3285"/>
            <a:chExt cx="2252" cy="916"/>
          </a:xfrm>
        </p:grpSpPr>
        <p:graphicFrame>
          <p:nvGraphicFramePr>
            <p:cNvPr id="36876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6603426"/>
                </p:ext>
              </p:extLst>
            </p:nvPr>
          </p:nvGraphicFramePr>
          <p:xfrm>
            <a:off x="1175" y="3318"/>
            <a:ext cx="1899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239" name="公式" r:id="rId11" imgW="1675673" imgH="215806" progId="Equation.3">
                    <p:embed/>
                  </p:oleObj>
                </mc:Choice>
                <mc:Fallback>
                  <p:oleObj name="公式" r:id="rId11" imgW="1675673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5" y="3318"/>
                          <a:ext cx="1899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7" name="Rectangle 33"/>
            <p:cNvSpPr>
              <a:spLocks noChangeArrowheads="1"/>
            </p:cNvSpPr>
            <p:nvPr/>
          </p:nvSpPr>
          <p:spPr bwMode="auto">
            <a:xfrm>
              <a:off x="912" y="3285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④</a:t>
              </a:r>
            </a:p>
          </p:txBody>
        </p:sp>
        <p:graphicFrame>
          <p:nvGraphicFramePr>
            <p:cNvPr id="36878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154105"/>
                </p:ext>
              </p:extLst>
            </p:nvPr>
          </p:nvGraphicFramePr>
          <p:xfrm>
            <a:off x="1155" y="3954"/>
            <a:ext cx="2009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240" name="公式" r:id="rId13" imgW="1701800" imgH="215900" progId="Equation.3">
                    <p:embed/>
                  </p:oleObj>
                </mc:Choice>
                <mc:Fallback>
                  <p:oleObj name="公式" r:id="rId13" imgW="17018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5" y="3954"/>
                          <a:ext cx="2009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9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8436736"/>
                </p:ext>
              </p:extLst>
            </p:nvPr>
          </p:nvGraphicFramePr>
          <p:xfrm>
            <a:off x="1160" y="3636"/>
            <a:ext cx="1959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241" name="公式" r:id="rId15" imgW="1688367" imgH="215806" progId="Equation.3">
                    <p:embed/>
                  </p:oleObj>
                </mc:Choice>
                <mc:Fallback>
                  <p:oleObj name="公式" r:id="rId15" imgW="1688367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0" y="3636"/>
                          <a:ext cx="1959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2800" dirty="0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257174" y="1336536"/>
            <a:ext cx="660659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最小风险贝叶斯决策：决策规则（续）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6326" y="1800382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两</a:t>
            </a:r>
            <a:r>
              <a:rPr lang="zh-CN" altLang="en-US" sz="2000" dirty="0" smtClean="0"/>
              <a:t>类情况的贝叶斯化简（续）</a:t>
            </a:r>
            <a:endParaRPr lang="zh-CN" altLang="en-US" sz="2000" dirty="0"/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671120" y="3212976"/>
            <a:ext cx="197712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则判决步骤为：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7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53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第三章回顾</a:t>
            </a:r>
            <a:endParaRPr lang="zh-CN" altLang="zh-CN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6"/>
            <a:ext cx="7772400" cy="4392488"/>
          </a:xfrm>
        </p:spPr>
        <p:txBody>
          <a:bodyPr/>
          <a:lstStyle/>
          <a:p>
            <a:r>
              <a:rPr lang="en-US" altLang="zh-CN" sz="2400" dirty="0"/>
              <a:t>3.6 </a:t>
            </a:r>
            <a:r>
              <a:rPr lang="zh-CN" altLang="en-US" sz="2400" dirty="0"/>
              <a:t>梯度法</a:t>
            </a:r>
            <a:endParaRPr lang="en-US" altLang="zh-CN" sz="2400" dirty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对向量求导数</a:t>
            </a:r>
            <a:endParaRPr lang="en-US" altLang="zh-CN" sz="2000" dirty="0"/>
          </a:p>
          <a:p>
            <a:pPr lvl="1"/>
            <a:r>
              <a:rPr lang="zh-CN" altLang="en-US" sz="2000" dirty="0"/>
              <a:t>给定准则</a:t>
            </a:r>
            <a:r>
              <a:rPr lang="zh-CN" altLang="en-US" sz="2000" dirty="0" smtClean="0"/>
              <a:t>函数，会用梯度法调节权重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使用固定增量法调节权重</a:t>
            </a:r>
            <a:endParaRPr lang="en-US" altLang="zh-CN" sz="2000" dirty="0"/>
          </a:p>
          <a:p>
            <a:pPr eaLnBrk="1" hangingPunct="1"/>
            <a:r>
              <a:rPr lang="en-US" altLang="zh-CN" sz="2400" dirty="0" smtClean="0"/>
              <a:t>3.7 </a:t>
            </a:r>
            <a:r>
              <a:rPr lang="zh-CN" altLang="en-US" sz="2400" dirty="0" smtClean="0"/>
              <a:t>最小平方误差算法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明白为什么设计最小平方误差算法（与感知器算法的区别）</a:t>
            </a:r>
            <a:endParaRPr lang="en-US" altLang="zh-CN" sz="2000" dirty="0"/>
          </a:p>
          <a:p>
            <a:pPr lvl="1"/>
            <a:r>
              <a:rPr lang="zh-CN" altLang="en-US" sz="2000" dirty="0"/>
              <a:t>会使用最小平方误差算法调节权重</a:t>
            </a:r>
            <a:endParaRPr lang="en-US" altLang="zh-CN" sz="2000" dirty="0" smtClean="0"/>
          </a:p>
          <a:p>
            <a:r>
              <a:rPr lang="en-US" altLang="zh-CN" sz="2400" dirty="0" smtClean="0"/>
              <a:t>3.8</a:t>
            </a:r>
            <a:r>
              <a:rPr lang="zh-CN" altLang="en-US" sz="2400" dirty="0" smtClean="0"/>
              <a:t> 非线性判别函数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一般非线性判别函数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基于</a:t>
            </a:r>
            <a:r>
              <a:rPr lang="zh-CN" altLang="en-US" sz="2000" dirty="0" smtClean="0"/>
              <a:t>距离的非线性判别函数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非线性判别函数的学习方法和势函数</a:t>
            </a:r>
            <a:endParaRPr lang="en-US" altLang="zh-CN" sz="2000" dirty="0" smtClean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780462" y="633412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635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299774"/>
              </p:ext>
            </p:extLst>
          </p:nvPr>
        </p:nvGraphicFramePr>
        <p:xfrm>
          <a:off x="2102031" y="2286507"/>
          <a:ext cx="3857030" cy="391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358" name="公式" r:id="rId3" imgW="1777229" imgH="215806" progId="Equation.3">
                  <p:embed/>
                </p:oleObj>
              </mc:Choice>
              <mc:Fallback>
                <p:oleObj name="公式" r:id="rId3" imgW="177722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031" y="2286507"/>
                        <a:ext cx="3857030" cy="391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50171"/>
              </p:ext>
            </p:extLst>
          </p:nvPr>
        </p:nvGraphicFramePr>
        <p:xfrm>
          <a:off x="2051720" y="3159680"/>
          <a:ext cx="4118699" cy="40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359" name="公式" r:id="rId5" imgW="2057400" imgH="215900" progId="Equation.3">
                  <p:embed/>
                </p:oleObj>
              </mc:Choice>
              <mc:Fallback>
                <p:oleObj name="公式" r:id="rId5" imgW="2057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159680"/>
                        <a:ext cx="4118699" cy="40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Rectangle 40"/>
          <p:cNvSpPr>
            <a:spLocks noChangeArrowheads="1"/>
          </p:cNvSpPr>
          <p:nvPr/>
        </p:nvSpPr>
        <p:spPr bwMode="auto">
          <a:xfrm>
            <a:off x="313786" y="1860744"/>
            <a:ext cx="717085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4.2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在细胞识别中，病变细胞和正常细胞的先验概率 分别为</a:t>
            </a:r>
          </a:p>
        </p:txBody>
      </p:sp>
      <p:sp>
        <p:nvSpPr>
          <p:cNvPr id="37897" name="Rectangle 41"/>
          <p:cNvSpPr>
            <a:spLocks noChangeArrowheads="1"/>
          </p:cNvSpPr>
          <p:nvPr/>
        </p:nvSpPr>
        <p:spPr bwMode="auto">
          <a:xfrm>
            <a:off x="363266" y="2742495"/>
            <a:ext cx="734237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现有一待识别细胞，观察值为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 从类概率密度分布曲线上查得</a:t>
            </a:r>
          </a:p>
        </p:txBody>
      </p:sp>
      <p:sp>
        <p:nvSpPr>
          <p:cNvPr id="37898" name="Rectangle 42"/>
          <p:cNvSpPr>
            <a:spLocks noChangeArrowheads="1"/>
          </p:cNvSpPr>
          <p:nvPr/>
        </p:nvSpPr>
        <p:spPr bwMode="auto">
          <a:xfrm>
            <a:off x="395536" y="3645024"/>
            <a:ext cx="8499475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损失函数分别为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=10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。按最小风险贝</a:t>
            </a:r>
          </a:p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叶斯决策分类。</a:t>
            </a:r>
          </a:p>
        </p:txBody>
      </p:sp>
      <p:sp>
        <p:nvSpPr>
          <p:cNvPr id="37900" name="Rectangle 69"/>
          <p:cNvSpPr>
            <a:spLocks noChangeArrowheads="1"/>
          </p:cNvSpPr>
          <p:nvPr/>
        </p:nvSpPr>
        <p:spPr bwMode="auto">
          <a:xfrm>
            <a:off x="0" y="336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28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313786" y="1336536"/>
            <a:ext cx="506771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最小风险贝叶斯决策：例子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6140"/>
              </p:ext>
            </p:extLst>
          </p:nvPr>
        </p:nvGraphicFramePr>
        <p:xfrm>
          <a:off x="1187624" y="4797152"/>
          <a:ext cx="2153569" cy="78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360" name="公式" r:id="rId7" imgW="1193800" imgH="431800" progId="Equation.3">
                  <p:embed/>
                </p:oleObj>
              </mc:Choice>
              <mc:Fallback>
                <p:oleObj name="公式" r:id="rId7" imgW="1193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97152"/>
                        <a:ext cx="2153569" cy="7877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029793"/>
              </p:ext>
            </p:extLst>
          </p:nvPr>
        </p:nvGraphicFramePr>
        <p:xfrm>
          <a:off x="4427984" y="4797152"/>
          <a:ext cx="2561688" cy="810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361" name="公式" r:id="rId9" imgW="1435100" imgH="444500" progId="Equation.3">
                  <p:embed/>
                </p:oleObj>
              </mc:Choice>
              <mc:Fallback>
                <p:oleObj name="公式" r:id="rId9" imgW="1435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797152"/>
                        <a:ext cx="2561688" cy="8105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75546" y="580526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关键：计算似然比和阈值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7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258343"/>
              </p:ext>
            </p:extLst>
          </p:nvPr>
        </p:nvGraphicFramePr>
        <p:xfrm>
          <a:off x="2102031" y="2286507"/>
          <a:ext cx="3857030" cy="391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50" name="公式" r:id="rId3" imgW="1777229" imgH="215806" progId="Equation.3">
                  <p:embed/>
                </p:oleObj>
              </mc:Choice>
              <mc:Fallback>
                <p:oleObj name="公式" r:id="rId3" imgW="177722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031" y="2286507"/>
                        <a:ext cx="3857030" cy="391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843254"/>
              </p:ext>
            </p:extLst>
          </p:nvPr>
        </p:nvGraphicFramePr>
        <p:xfrm>
          <a:off x="2051720" y="3159680"/>
          <a:ext cx="4118699" cy="40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51" name="公式" r:id="rId5" imgW="2057400" imgH="215900" progId="Equation.3">
                  <p:embed/>
                </p:oleObj>
              </mc:Choice>
              <mc:Fallback>
                <p:oleObj name="公式" r:id="rId5" imgW="2057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159680"/>
                        <a:ext cx="4118699" cy="40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715" name="Group 67"/>
          <p:cNvGrpSpPr>
            <a:grpSpLocks/>
          </p:cNvGrpSpPr>
          <p:nvPr/>
        </p:nvGrpSpPr>
        <p:grpSpPr bwMode="auto">
          <a:xfrm>
            <a:off x="-190036" y="4508979"/>
            <a:ext cx="4194175" cy="427038"/>
            <a:chOff x="27" y="1947"/>
            <a:chExt cx="2642" cy="269"/>
          </a:xfrm>
        </p:grpSpPr>
        <p:sp>
          <p:nvSpPr>
            <p:cNvPr id="37902" name="Rectangle 53"/>
            <p:cNvSpPr>
              <a:spLocks noChangeArrowheads="1"/>
            </p:cNvSpPr>
            <p:nvPr/>
          </p:nvSpPr>
          <p:spPr bwMode="auto">
            <a:xfrm>
              <a:off x="27" y="1963"/>
              <a:ext cx="264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 anchorCtr="1">
              <a:spAutoFit/>
            </a:bodyPr>
            <a:lstStyle/>
            <a:p>
              <a:pPr eaLnBrk="0" hangingPunct="0"/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解：计算     和           得：</a:t>
              </a:r>
            </a:p>
          </p:txBody>
        </p:sp>
        <p:graphicFrame>
          <p:nvGraphicFramePr>
            <p:cNvPr id="37903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0872423"/>
                </p:ext>
              </p:extLst>
            </p:nvPr>
          </p:nvGraphicFramePr>
          <p:xfrm>
            <a:off x="1501" y="1992"/>
            <a:ext cx="362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52" name="公式" r:id="rId7" imgW="406048" imgH="215713" progId="Equation.3">
                    <p:embed/>
                  </p:oleObj>
                </mc:Choice>
                <mc:Fallback>
                  <p:oleObj name="公式" r:id="rId7" imgW="40604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1" y="1992"/>
                          <a:ext cx="362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4" name="Object 32"/>
            <p:cNvGraphicFramePr>
              <a:graphicFrameLocks noChangeAspect="1"/>
            </p:cNvGraphicFramePr>
            <p:nvPr/>
          </p:nvGraphicFramePr>
          <p:xfrm>
            <a:off x="1073" y="1947"/>
            <a:ext cx="22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53" name="公式" r:id="rId9" imgW="203024" imgH="215713" progId="Equation.3">
                    <p:embed/>
                  </p:oleObj>
                </mc:Choice>
                <mc:Fallback>
                  <p:oleObj name="公式" r:id="rId9" imgW="203024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3" y="1947"/>
                          <a:ext cx="22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7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180809"/>
              </p:ext>
            </p:extLst>
          </p:nvPr>
        </p:nvGraphicFramePr>
        <p:xfrm>
          <a:off x="363266" y="4936017"/>
          <a:ext cx="3161084" cy="72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54" name="公式" r:id="rId11" imgW="1892300" imgH="431800" progId="Equation.3">
                  <p:embed/>
                </p:oleObj>
              </mc:Choice>
              <mc:Fallback>
                <p:oleObj name="公式" r:id="rId11" imgW="1892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66" y="4936017"/>
                        <a:ext cx="3161084" cy="726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67759"/>
              </p:ext>
            </p:extLst>
          </p:nvPr>
        </p:nvGraphicFramePr>
        <p:xfrm>
          <a:off x="1835696" y="5886483"/>
          <a:ext cx="1440160" cy="37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55" name="公式" r:id="rId13" imgW="837836" imgH="215806" progId="Equation.3">
                  <p:embed/>
                </p:oleObj>
              </mc:Choice>
              <mc:Fallback>
                <p:oleObj name="公式" r:id="rId13" imgW="83783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886483"/>
                        <a:ext cx="1440160" cy="37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93382"/>
              </p:ext>
            </p:extLst>
          </p:nvPr>
        </p:nvGraphicFramePr>
        <p:xfrm>
          <a:off x="3300281" y="5915992"/>
          <a:ext cx="932395" cy="345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56" name="公式" r:id="rId15" imgW="583693" imgH="215713" progId="Equation.3">
                  <p:embed/>
                </p:oleObj>
              </mc:Choice>
              <mc:Fallback>
                <p:oleObj name="公式" r:id="rId15" imgW="583693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281" y="5915992"/>
                        <a:ext cx="932395" cy="345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Rectangle 40"/>
          <p:cNvSpPr>
            <a:spLocks noChangeArrowheads="1"/>
          </p:cNvSpPr>
          <p:nvPr/>
        </p:nvSpPr>
        <p:spPr bwMode="auto">
          <a:xfrm>
            <a:off x="313786" y="1860744"/>
            <a:ext cx="717085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4.2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在细胞识别中，病变细胞和正常细胞的先验概率 分别为</a:t>
            </a:r>
          </a:p>
        </p:txBody>
      </p:sp>
      <p:sp>
        <p:nvSpPr>
          <p:cNvPr id="37897" name="Rectangle 41"/>
          <p:cNvSpPr>
            <a:spLocks noChangeArrowheads="1"/>
          </p:cNvSpPr>
          <p:nvPr/>
        </p:nvSpPr>
        <p:spPr bwMode="auto">
          <a:xfrm>
            <a:off x="363266" y="2742495"/>
            <a:ext cx="734237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现有一待识别细胞，观察值为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 从类概率密度分布曲线上查得</a:t>
            </a:r>
          </a:p>
        </p:txBody>
      </p:sp>
      <p:sp>
        <p:nvSpPr>
          <p:cNvPr id="37898" name="Rectangle 42"/>
          <p:cNvSpPr>
            <a:spLocks noChangeArrowheads="1"/>
          </p:cNvSpPr>
          <p:nvPr/>
        </p:nvSpPr>
        <p:spPr bwMode="auto">
          <a:xfrm>
            <a:off x="395536" y="3645024"/>
            <a:ext cx="8499475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损失函数分别为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=10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。按最小风险贝</a:t>
            </a:r>
          </a:p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叶斯决策分类。</a:t>
            </a:r>
          </a:p>
        </p:txBody>
      </p:sp>
      <p:sp>
        <p:nvSpPr>
          <p:cNvPr id="27700" name="Rectangle 52"/>
          <p:cNvSpPr>
            <a:spLocks noChangeArrowheads="1"/>
          </p:cNvSpPr>
          <p:nvPr/>
        </p:nvSpPr>
        <p:spPr bwMode="auto">
          <a:xfrm>
            <a:off x="4283968" y="5883571"/>
            <a:ext cx="26955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为病变细胞。 </a:t>
            </a:r>
          </a:p>
        </p:txBody>
      </p:sp>
      <p:sp>
        <p:nvSpPr>
          <p:cNvPr id="37900" name="Rectangle 69"/>
          <p:cNvSpPr>
            <a:spLocks noChangeArrowheads="1"/>
          </p:cNvSpPr>
          <p:nvPr/>
        </p:nvSpPr>
        <p:spPr bwMode="auto">
          <a:xfrm>
            <a:off x="0" y="336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27716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79121"/>
              </p:ext>
            </p:extLst>
          </p:nvPr>
        </p:nvGraphicFramePr>
        <p:xfrm>
          <a:off x="3626545" y="4869160"/>
          <a:ext cx="4949130" cy="788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57" name="公式" r:id="rId17" imgW="2806700" imgH="444500" progId="Equation.3">
                  <p:embed/>
                </p:oleObj>
              </mc:Choice>
              <mc:Fallback>
                <p:oleObj name="公式" r:id="rId17" imgW="2806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6545" y="4869160"/>
                        <a:ext cx="4949130" cy="788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28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313786" y="1336536"/>
            <a:ext cx="506771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最小风险贝叶斯决策：例子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74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0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511543"/>
              </p:ext>
            </p:extLst>
          </p:nvPr>
        </p:nvGraphicFramePr>
        <p:xfrm>
          <a:off x="3491880" y="2087954"/>
          <a:ext cx="889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13" name="公式" r:id="rId3" imgW="444307" imgH="228501" progId="Equation.3">
                  <p:embed/>
                </p:oleObj>
              </mc:Choice>
              <mc:Fallback>
                <p:oleObj name="公式" r:id="rId3" imgW="444307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2087954"/>
                        <a:ext cx="889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574960"/>
              </p:ext>
            </p:extLst>
          </p:nvPr>
        </p:nvGraphicFramePr>
        <p:xfrm>
          <a:off x="4499992" y="2077650"/>
          <a:ext cx="1651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14" name="公式" r:id="rId5" imgW="825500" imgH="241300" progId="Equation.3">
                  <p:embed/>
                </p:oleObj>
              </mc:Choice>
              <mc:Fallback>
                <p:oleObj name="公式" r:id="rId5" imgW="825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077650"/>
                        <a:ext cx="1651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Rectangle 6"/>
          <p:cNvSpPr>
            <a:spLocks noChangeArrowheads="1"/>
          </p:cNvSpPr>
          <p:nvPr/>
        </p:nvSpPr>
        <p:spPr bwMode="auto">
          <a:xfrm>
            <a:off x="596900" y="2077650"/>
            <a:ext cx="305433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indent="304800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损失函数为特殊情况：</a:t>
            </a:r>
          </a:p>
        </p:txBody>
      </p:sp>
      <p:sp>
        <p:nvSpPr>
          <p:cNvPr id="38918" name="Rectangle 11"/>
          <p:cNvSpPr>
            <a:spLocks noChangeArrowheads="1"/>
          </p:cNvSpPr>
          <p:nvPr/>
        </p:nvSpPr>
        <p:spPr bwMode="auto">
          <a:xfrm>
            <a:off x="-120709" y="2479941"/>
            <a:ext cx="297021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lvl="1">
              <a:tabLst>
                <a:tab pos="228600" algn="l"/>
              </a:tabLst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1)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多类情况</a:t>
            </a:r>
          </a:p>
        </p:txBody>
      </p:sp>
      <p:graphicFrame>
        <p:nvGraphicFramePr>
          <p:cNvPr id="3891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281929"/>
              </p:ext>
            </p:extLst>
          </p:nvPr>
        </p:nvGraphicFramePr>
        <p:xfrm>
          <a:off x="438151" y="4221088"/>
          <a:ext cx="4709914" cy="780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15" name="公式" r:id="rId7" imgW="2679700" imgH="444500" progId="Equation.3">
                  <p:embed/>
                </p:oleObj>
              </mc:Choice>
              <mc:Fallback>
                <p:oleObj name="公式" r:id="rId7" imgW="2679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1" y="4221088"/>
                        <a:ext cx="4709914" cy="780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643730"/>
              </p:ext>
            </p:extLst>
          </p:nvPr>
        </p:nvGraphicFramePr>
        <p:xfrm>
          <a:off x="5066176" y="4437112"/>
          <a:ext cx="2560392" cy="374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16" name="公式" r:id="rId9" imgW="1562100" imgH="228600" progId="Equation.3">
                  <p:embed/>
                </p:oleObj>
              </mc:Choice>
              <mc:Fallback>
                <p:oleObj name="公式" r:id="rId9" imgW="1562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6176" y="4437112"/>
                        <a:ext cx="2560392" cy="374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Rectangle 23"/>
          <p:cNvSpPr>
            <a:spLocks noChangeArrowheads="1"/>
          </p:cNvSpPr>
          <p:nvPr/>
        </p:nvSpPr>
        <p:spPr bwMode="auto">
          <a:xfrm>
            <a:off x="361950" y="3933056"/>
            <a:ext cx="460216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(0-1)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情况下，         可改写成：</a:t>
            </a:r>
          </a:p>
        </p:txBody>
      </p:sp>
      <p:graphicFrame>
        <p:nvGraphicFramePr>
          <p:cNvPr id="3892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199712"/>
              </p:ext>
            </p:extLst>
          </p:nvPr>
        </p:nvGraphicFramePr>
        <p:xfrm>
          <a:off x="1958152" y="3971593"/>
          <a:ext cx="525521" cy="325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17" name="公式" r:id="rId11" imgW="368300" imgH="228600" progId="Equation.3">
                  <p:embed/>
                </p:oleObj>
              </mc:Choice>
              <mc:Fallback>
                <p:oleObj name="公式" r:id="rId11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152" y="3971593"/>
                        <a:ext cx="525521" cy="325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546151"/>
              </p:ext>
            </p:extLst>
          </p:nvPr>
        </p:nvGraphicFramePr>
        <p:xfrm>
          <a:off x="1673614" y="5445224"/>
          <a:ext cx="5508773" cy="41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18" name="公式" r:id="rId13" imgW="3035300" imgH="228600" progId="Equation.3">
                  <p:embed/>
                </p:oleObj>
              </mc:Choice>
              <mc:Fallback>
                <p:oleObj name="公式" r:id="rId13" imgW="3035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614" y="5445224"/>
                        <a:ext cx="5508773" cy="4149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0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477036"/>
              </p:ext>
            </p:extLst>
          </p:nvPr>
        </p:nvGraphicFramePr>
        <p:xfrm>
          <a:off x="482601" y="5072063"/>
          <a:ext cx="2505224" cy="387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19" name="公式" r:id="rId15" imgW="1447800" imgH="228600" progId="Equation.3">
                  <p:embed/>
                </p:oleObj>
              </mc:Choice>
              <mc:Fallback>
                <p:oleObj name="公式" r:id="rId15" imgW="1447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1" y="5072063"/>
                        <a:ext cx="2505224" cy="387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25" name="Group 56"/>
          <p:cNvGrpSpPr>
            <a:grpSpLocks/>
          </p:cNvGrpSpPr>
          <p:nvPr/>
        </p:nvGrpSpPr>
        <p:grpSpPr bwMode="auto">
          <a:xfrm>
            <a:off x="606888" y="2717384"/>
            <a:ext cx="6883401" cy="1252538"/>
            <a:chOff x="537" y="1124"/>
            <a:chExt cx="4336" cy="789"/>
          </a:xfrm>
        </p:grpSpPr>
        <p:sp>
          <p:nvSpPr>
            <p:cNvPr id="38928" name="Rectangle 41"/>
            <p:cNvSpPr>
              <a:spLocks noChangeArrowheads="1"/>
            </p:cNvSpPr>
            <p:nvPr/>
          </p:nvSpPr>
          <p:spPr bwMode="auto">
            <a:xfrm>
              <a:off x="2944" y="1209"/>
              <a:ext cx="1929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8A3B">
                      <a:alpha val="549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zh-CN" altLang="en-US" sz="24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， </a:t>
              </a:r>
              <a:r>
                <a:rPr lang="en-US" altLang="zh-CN" sz="2400" i="1" baseline="0" dirty="0" err="1">
                  <a:solidFill>
                    <a:srgbClr val="000000"/>
                  </a:solidFill>
                  <a:latin typeface="Times New Roman" pitchFamily="18" charset="0"/>
                </a:rPr>
                <a:t>i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=1,2,…,</a:t>
              </a:r>
              <a:r>
                <a:rPr lang="en-US" altLang="zh-CN" sz="2400" i="1" baseline="0" dirty="0">
                  <a:solidFill>
                    <a:srgbClr val="000000"/>
                  </a:solidFill>
                  <a:latin typeface="Times New Roman" pitchFamily="18" charset="0"/>
                </a:rPr>
                <a:t>M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</a:p>
          </p:txBody>
        </p:sp>
        <p:graphicFrame>
          <p:nvGraphicFramePr>
            <p:cNvPr id="38929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507298"/>
                </p:ext>
              </p:extLst>
            </p:nvPr>
          </p:nvGraphicFramePr>
          <p:xfrm>
            <a:off x="1643" y="1637"/>
            <a:ext cx="1392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20" name="公式" r:id="rId17" imgW="1231366" imgH="228501" progId="Equation.3">
                    <p:embed/>
                  </p:oleObj>
                </mc:Choice>
                <mc:Fallback>
                  <p:oleObj name="公式" r:id="rId17" imgW="1231366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3" y="1637"/>
                          <a:ext cx="1392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0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5432896"/>
                </p:ext>
              </p:extLst>
            </p:nvPr>
          </p:nvGraphicFramePr>
          <p:xfrm>
            <a:off x="3575" y="1638"/>
            <a:ext cx="53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21" name="公式" r:id="rId19" imgW="482391" imgH="228501" progId="Equation.3">
                    <p:embed/>
                  </p:oleObj>
                </mc:Choice>
                <mc:Fallback>
                  <p:oleObj name="公式" r:id="rId19" imgW="482391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5" y="1638"/>
                          <a:ext cx="532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31" name="Rectangle 46"/>
            <p:cNvSpPr>
              <a:spLocks noChangeArrowheads="1"/>
            </p:cNvSpPr>
            <p:nvPr/>
          </p:nvSpPr>
          <p:spPr bwMode="auto">
            <a:xfrm>
              <a:off x="3127" y="1642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，则</a:t>
              </a:r>
              <a:endParaRPr lang="zh-CN" altLang="en-US" sz="2000" baseline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8932" name="Rectangle 47"/>
            <p:cNvSpPr>
              <a:spLocks noChangeArrowheads="1"/>
            </p:cNvSpPr>
            <p:nvPr/>
          </p:nvSpPr>
          <p:spPr bwMode="auto">
            <a:xfrm>
              <a:off x="1399" y="1660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b" anchorCtr="1">
              <a:spAutoFit/>
            </a:bodyPr>
            <a:lstStyle/>
            <a:p>
              <a:pPr algn="ctr" eaLnBrk="0" hangingPunct="0"/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若</a:t>
              </a:r>
            </a:p>
          </p:txBody>
        </p:sp>
        <p:graphicFrame>
          <p:nvGraphicFramePr>
            <p:cNvPr id="3893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9635184"/>
                </p:ext>
              </p:extLst>
            </p:nvPr>
          </p:nvGraphicFramePr>
          <p:xfrm>
            <a:off x="1311" y="1124"/>
            <a:ext cx="1939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22" name="公式" r:id="rId21" imgW="1866090" imgH="444307" progId="Equation.3">
                    <p:embed/>
                  </p:oleObj>
                </mc:Choice>
                <mc:Fallback>
                  <p:oleObj name="公式" r:id="rId21" imgW="1866090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1" y="1124"/>
                          <a:ext cx="1939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34" name="Rectangle 49"/>
            <p:cNvSpPr>
              <a:spLocks noChangeArrowheads="1"/>
            </p:cNvSpPr>
            <p:nvPr/>
          </p:nvSpPr>
          <p:spPr bwMode="auto">
            <a:xfrm>
              <a:off x="537" y="1228"/>
              <a:ext cx="92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b" anchorCtr="1">
              <a:spAutoFit/>
            </a:bodyPr>
            <a:lstStyle/>
            <a:p>
              <a:pPr algn="ctr"/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一般形式：</a:t>
              </a:r>
            </a:p>
          </p:txBody>
        </p:sp>
      </p:grpSp>
      <p:graphicFrame>
        <p:nvGraphicFramePr>
          <p:cNvPr id="28726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151315"/>
              </p:ext>
            </p:extLst>
          </p:nvPr>
        </p:nvGraphicFramePr>
        <p:xfrm>
          <a:off x="1997104" y="5866582"/>
          <a:ext cx="416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23" name="公式" r:id="rId23" imgW="2082800" imgH="228600" progId="Equation.3">
                  <p:embed/>
                </p:oleObj>
              </mc:Choice>
              <mc:Fallback>
                <p:oleObj name="公式" r:id="rId23" imgW="2082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104" y="5866582"/>
                        <a:ext cx="41640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2800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140188" y="1520677"/>
            <a:ext cx="8863623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</a:t>
            </a:r>
            <a:r>
              <a:rPr lang="zh-CN" altLang="en-US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：（</a:t>
            </a:r>
            <a:r>
              <a:rPr lang="en-US" altLang="zh-CN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0-1</a:t>
            </a:r>
            <a:r>
              <a:rPr lang="zh-CN" altLang="en-US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）损失最小风险贝叶斯决策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4167" y="590977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946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584590"/>
              </p:ext>
            </p:extLst>
          </p:nvPr>
        </p:nvGraphicFramePr>
        <p:xfrm>
          <a:off x="611560" y="4365104"/>
          <a:ext cx="3397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31" name="公式" r:id="rId3" imgW="1726451" imgH="215806" progId="Equation.3">
                  <p:embed/>
                </p:oleObj>
              </mc:Choice>
              <mc:Fallback>
                <p:oleObj name="公式" r:id="rId3" imgW="172645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365104"/>
                        <a:ext cx="33972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202099"/>
              </p:ext>
            </p:extLst>
          </p:nvPr>
        </p:nvGraphicFramePr>
        <p:xfrm>
          <a:off x="1048128" y="4941168"/>
          <a:ext cx="2596259" cy="37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32" name="公式" r:id="rId5" imgW="1497950" imgH="215806" progId="Equation.3">
                  <p:embed/>
                </p:oleObj>
              </mc:Choice>
              <mc:Fallback>
                <p:oleObj name="公式" r:id="rId5" imgW="149795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128" y="4941168"/>
                        <a:ext cx="2596259" cy="374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191791"/>
              </p:ext>
            </p:extLst>
          </p:nvPr>
        </p:nvGraphicFramePr>
        <p:xfrm>
          <a:off x="3995936" y="4941168"/>
          <a:ext cx="2582492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33" name="公式" r:id="rId7" imgW="1548728" imgH="215806" progId="Equation.3">
                  <p:embed/>
                </p:oleObj>
              </mc:Choice>
              <mc:Fallback>
                <p:oleObj name="公式" r:id="rId7" imgW="154872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4941168"/>
                        <a:ext cx="2582492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8" name="Rectangle 22"/>
          <p:cNvSpPr>
            <a:spLocks noChangeArrowheads="1"/>
          </p:cNvSpPr>
          <p:nvPr/>
        </p:nvSpPr>
        <p:spPr bwMode="auto">
          <a:xfrm>
            <a:off x="407986" y="4045133"/>
            <a:ext cx="337661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2)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两类情况</a:t>
            </a:r>
          </a:p>
        </p:txBody>
      </p:sp>
      <p:sp>
        <p:nvSpPr>
          <p:cNvPr id="29735" name="Rectangle 39"/>
          <p:cNvSpPr>
            <a:spLocks noChangeArrowheads="1"/>
          </p:cNvSpPr>
          <p:nvPr/>
        </p:nvSpPr>
        <p:spPr bwMode="auto">
          <a:xfrm>
            <a:off x="518898" y="5711825"/>
            <a:ext cx="146416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决策规则为</a:t>
            </a:r>
          </a:p>
        </p:txBody>
      </p:sp>
      <p:grpSp>
        <p:nvGrpSpPr>
          <p:cNvPr id="29741" name="Group 45"/>
          <p:cNvGrpSpPr>
            <a:grpSpLocks/>
          </p:cNvGrpSpPr>
          <p:nvPr/>
        </p:nvGrpSpPr>
        <p:grpSpPr bwMode="auto">
          <a:xfrm>
            <a:off x="2001838" y="5454650"/>
            <a:ext cx="6875462" cy="903288"/>
            <a:chOff x="1261" y="3436"/>
            <a:chExt cx="4331" cy="569"/>
          </a:xfrm>
        </p:grpSpPr>
        <p:graphicFrame>
          <p:nvGraphicFramePr>
            <p:cNvPr id="39953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243665"/>
                </p:ext>
              </p:extLst>
            </p:nvPr>
          </p:nvGraphicFramePr>
          <p:xfrm>
            <a:off x="1408" y="3436"/>
            <a:ext cx="2152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34" name="公式" r:id="rId9" imgW="1904174" imgH="215806" progId="Equation.3">
                    <p:embed/>
                  </p:oleObj>
                </mc:Choice>
                <mc:Fallback>
                  <p:oleObj name="公式" r:id="rId9" imgW="1904174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" y="3436"/>
                          <a:ext cx="2152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4" name="Rectangle 24"/>
            <p:cNvSpPr>
              <a:spLocks noChangeArrowheads="1"/>
            </p:cNvSpPr>
            <p:nvPr/>
          </p:nvSpPr>
          <p:spPr bwMode="auto">
            <a:xfrm>
              <a:off x="4028" y="3598"/>
              <a:ext cx="15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 indent="609600"/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 (4-20)</a:t>
              </a:r>
            </a:p>
          </p:txBody>
        </p:sp>
        <p:graphicFrame>
          <p:nvGraphicFramePr>
            <p:cNvPr id="39955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402215"/>
                </p:ext>
              </p:extLst>
            </p:nvPr>
          </p:nvGraphicFramePr>
          <p:xfrm>
            <a:off x="1406" y="3773"/>
            <a:ext cx="210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35" name="公式" r:id="rId11" imgW="1916868" imgH="215806" progId="Equation.3">
                    <p:embed/>
                  </p:oleObj>
                </mc:Choice>
                <mc:Fallback>
                  <p:oleObj name="公式" r:id="rId11" imgW="1916868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3773"/>
                          <a:ext cx="210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6" name="AutoShape 41"/>
            <p:cNvSpPr>
              <a:spLocks/>
            </p:cNvSpPr>
            <p:nvPr/>
          </p:nvSpPr>
          <p:spPr bwMode="auto">
            <a:xfrm>
              <a:off x="1261" y="3547"/>
              <a:ext cx="119" cy="430"/>
            </a:xfrm>
            <a:prstGeom prst="leftBrace">
              <a:avLst>
                <a:gd name="adj1" fmla="val 30112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endParaRPr lang="zh-CN" altLang="en-US" sz="2400" baseline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9946" name="Group 44"/>
          <p:cNvGrpSpPr>
            <a:grpSpLocks/>
          </p:cNvGrpSpPr>
          <p:nvPr/>
        </p:nvGrpSpPr>
        <p:grpSpPr bwMode="auto">
          <a:xfrm>
            <a:off x="705546" y="2377547"/>
            <a:ext cx="7088188" cy="1284288"/>
            <a:chOff x="527" y="612"/>
            <a:chExt cx="4465" cy="809"/>
          </a:xfrm>
        </p:grpSpPr>
        <p:graphicFrame>
          <p:nvGraphicFramePr>
            <p:cNvPr id="39948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8355985"/>
                </p:ext>
              </p:extLst>
            </p:nvPr>
          </p:nvGraphicFramePr>
          <p:xfrm>
            <a:off x="682" y="1177"/>
            <a:ext cx="282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36" name="公式" r:id="rId13" imgW="2654300" imgH="228600" progId="Equation.3">
                    <p:embed/>
                  </p:oleObj>
                </mc:Choice>
                <mc:Fallback>
                  <p:oleObj name="公式" r:id="rId13" imgW="26543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2" y="1177"/>
                          <a:ext cx="282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5789847"/>
                </p:ext>
              </p:extLst>
            </p:nvPr>
          </p:nvGraphicFramePr>
          <p:xfrm>
            <a:off x="1965" y="612"/>
            <a:ext cx="302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37" name="公式" r:id="rId15" imgW="2603500" imgH="228600" progId="Equation.3">
                    <p:embed/>
                  </p:oleObj>
                </mc:Choice>
                <mc:Fallback>
                  <p:oleObj name="公式" r:id="rId15" imgW="2603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5" y="612"/>
                          <a:ext cx="302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0" name="Rectangle 11"/>
            <p:cNvSpPr>
              <a:spLocks noChangeArrowheads="1"/>
            </p:cNvSpPr>
            <p:nvPr/>
          </p:nvSpPr>
          <p:spPr bwMode="auto">
            <a:xfrm>
              <a:off x="527" y="612"/>
              <a:ext cx="156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判别函数</a:t>
              </a:r>
              <a:r>
                <a:rPr lang="zh-CN" altLang="en-US" sz="2000" baseline="0" dirty="0">
                  <a:solidFill>
                    <a:srgbClr val="FF0000"/>
                  </a:solidFill>
                  <a:latin typeface="Times New Roman" pitchFamily="18" charset="0"/>
                </a:rPr>
                <a:t>等价形式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：</a:t>
              </a:r>
            </a:p>
          </p:txBody>
        </p:sp>
        <p:sp>
          <p:nvSpPr>
            <p:cNvPr id="39951" name="Rectangle 12"/>
            <p:cNvSpPr>
              <a:spLocks noChangeArrowheads="1"/>
            </p:cNvSpPr>
            <p:nvPr/>
          </p:nvSpPr>
          <p:spPr bwMode="auto">
            <a:xfrm>
              <a:off x="527" y="917"/>
              <a:ext cx="18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决策规则的等价形式为：</a:t>
              </a:r>
            </a:p>
          </p:txBody>
        </p:sp>
        <p:graphicFrame>
          <p:nvGraphicFramePr>
            <p:cNvPr id="39952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2368501"/>
                </p:ext>
              </p:extLst>
            </p:nvPr>
          </p:nvGraphicFramePr>
          <p:xfrm>
            <a:off x="3598" y="1156"/>
            <a:ext cx="725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38" name="公式" r:id="rId17" imgW="647700" imgH="228600" progId="Equation.3">
                    <p:embed/>
                  </p:oleObj>
                </mc:Choice>
                <mc:Fallback>
                  <p:oleObj name="公式" r:id="rId17" imgW="647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8" y="1156"/>
                          <a:ext cx="725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28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140188" y="1520677"/>
            <a:ext cx="8863623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</a:t>
            </a:r>
            <a:r>
              <a:rPr lang="zh-CN" altLang="en-US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：（</a:t>
            </a:r>
            <a:r>
              <a:rPr lang="en-US" altLang="zh-CN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0-1</a:t>
            </a:r>
            <a:r>
              <a:rPr lang="zh-CN" altLang="en-US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）损失最小风险贝叶斯决策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-108842" y="2005492"/>
            <a:ext cx="297021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lvl="1">
              <a:tabLst>
                <a:tab pos="228600" algn="l"/>
              </a:tabLst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1)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多类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情况（续）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8138" y="3645024"/>
            <a:ext cx="745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即：</a:t>
            </a:r>
            <a:r>
              <a:rPr lang="zh-CN" altLang="en-US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0-1</a:t>
            </a:r>
            <a:r>
              <a:rPr lang="zh-CN" altLang="en-US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）损失最小风险贝叶斯决策就是最小错误率贝叶斯决策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8" grpId="0"/>
      <p:bldP spid="297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013796"/>
              </p:ext>
            </p:extLst>
          </p:nvPr>
        </p:nvGraphicFramePr>
        <p:xfrm>
          <a:off x="1216472" y="2396995"/>
          <a:ext cx="3355528" cy="738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987" name="公式" r:id="rId3" imgW="1981200" imgH="431800" progId="Equation.3">
                  <p:embed/>
                </p:oleObj>
              </mc:Choice>
              <mc:Fallback>
                <p:oleObj name="公式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472" y="2396995"/>
                        <a:ext cx="3355528" cy="738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Rectangle 29"/>
          <p:cNvSpPr>
            <a:spLocks noChangeArrowheads="1"/>
          </p:cNvSpPr>
          <p:nvPr/>
        </p:nvSpPr>
        <p:spPr bwMode="auto">
          <a:xfrm>
            <a:off x="663851" y="2564904"/>
            <a:ext cx="69471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</a:rPr>
              <a:t>令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：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968" name="Rectangle 34"/>
          <p:cNvSpPr>
            <a:spLocks noChangeArrowheads="1"/>
          </p:cNvSpPr>
          <p:nvPr/>
        </p:nvSpPr>
        <p:spPr bwMode="auto">
          <a:xfrm>
            <a:off x="0" y="7267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zh-CN" baseline="0">
              <a:solidFill>
                <a:srgbClr val="FFFFFF"/>
              </a:solidFill>
            </a:endParaRPr>
          </a:p>
        </p:txBody>
      </p:sp>
      <p:grpSp>
        <p:nvGrpSpPr>
          <p:cNvPr id="30789" name="Group 69"/>
          <p:cNvGrpSpPr>
            <a:grpSpLocks/>
          </p:cNvGrpSpPr>
          <p:nvPr/>
        </p:nvGrpSpPr>
        <p:grpSpPr bwMode="auto">
          <a:xfrm>
            <a:off x="700225" y="3284986"/>
            <a:ext cx="6176221" cy="767242"/>
            <a:chOff x="843" y="3202"/>
            <a:chExt cx="3890" cy="501"/>
          </a:xfrm>
        </p:grpSpPr>
        <p:graphicFrame>
          <p:nvGraphicFramePr>
            <p:cNvPr id="40982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7380688"/>
                </p:ext>
              </p:extLst>
            </p:nvPr>
          </p:nvGraphicFramePr>
          <p:xfrm>
            <a:off x="843" y="3465"/>
            <a:ext cx="1683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988" name="公式" r:id="rId5" imgW="1675673" imgH="215806" progId="Equation.3">
                    <p:embed/>
                  </p:oleObj>
                </mc:Choice>
                <mc:Fallback>
                  <p:oleObj name="公式" r:id="rId5" imgW="1675673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" y="3465"/>
                          <a:ext cx="1683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83" name="Rectangle 30"/>
            <p:cNvSpPr>
              <a:spLocks noChangeArrowheads="1"/>
            </p:cNvSpPr>
            <p:nvPr/>
          </p:nvSpPr>
          <p:spPr bwMode="auto">
            <a:xfrm>
              <a:off x="855" y="3202"/>
              <a:ext cx="1245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则决策规则为：</a:t>
              </a:r>
              <a:endParaRPr lang="zh-CN" altLang="en-US" sz="2000" baseline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40984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4264754"/>
                </p:ext>
              </p:extLst>
            </p:nvPr>
          </p:nvGraphicFramePr>
          <p:xfrm>
            <a:off x="2873" y="3465"/>
            <a:ext cx="1860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989" name="公式" r:id="rId7" imgW="1688367" imgH="215806" progId="Equation.3">
                    <p:embed/>
                  </p:oleObj>
                </mc:Choice>
                <mc:Fallback>
                  <p:oleObj name="公式" r:id="rId7" imgW="1688367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3" y="3465"/>
                          <a:ext cx="1860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88" name="Rectangle 68"/>
          <p:cNvSpPr>
            <a:spLocks noChangeArrowheads="1"/>
          </p:cNvSpPr>
          <p:nvPr/>
        </p:nvSpPr>
        <p:spPr bwMode="auto">
          <a:xfrm>
            <a:off x="749102" y="4489376"/>
            <a:ext cx="7213747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2000" baseline="0" dirty="0" smtClean="0">
                <a:solidFill>
                  <a:srgbClr val="FF0000"/>
                </a:solidFill>
                <a:cs typeface="Times New Roman" pitchFamily="18" charset="0"/>
              </a:rPr>
              <a:t>说明：</a:t>
            </a:r>
            <a:endParaRPr lang="en-US" altLang="zh-CN" sz="2000" baseline="0" dirty="0" smtClean="0">
              <a:solidFill>
                <a:srgbClr val="FF0000"/>
              </a:solidFill>
              <a:cs typeface="Times New Roman" pitchFamily="18" charset="0"/>
            </a:endParaRPr>
          </a:p>
          <a:p>
            <a:r>
              <a:rPr lang="en-US" altLang="zh-CN" sz="2000" i="1" baseline="0" dirty="0" smtClean="0">
                <a:solidFill>
                  <a:srgbClr val="000000"/>
                </a:solidFill>
                <a:cs typeface="Times New Roman" pitchFamily="18" charset="0"/>
              </a:rPr>
              <a:t>        </a:t>
            </a:r>
            <a:r>
              <a:rPr lang="zh-CN" altLang="en-US" sz="2000" baseline="0" dirty="0" smtClean="0">
                <a:solidFill>
                  <a:srgbClr val="000000"/>
                </a:solidFill>
                <a:cs typeface="Times New Roman" pitchFamily="18" charset="0"/>
              </a:rPr>
              <a:t>（</a:t>
            </a:r>
            <a:r>
              <a:rPr lang="en-US" altLang="zh-CN" sz="2000" baseline="0" dirty="0" smtClean="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zh-CN" altLang="en-US" sz="2000" baseline="0" dirty="0" smtClean="0">
                <a:solidFill>
                  <a:srgbClr val="000000"/>
                </a:solidFill>
                <a:cs typeface="Times New Roman" pitchFamily="18" charset="0"/>
              </a:rPr>
              <a:t>）</a:t>
            </a:r>
            <a:r>
              <a:rPr lang="en-US" altLang="zh-CN" sz="2000" i="1" baseline="0" dirty="0" err="1" smtClean="0">
                <a:solidFill>
                  <a:srgbClr val="000000"/>
                </a:solidFill>
                <a:cs typeface="Times New Roman" pitchFamily="18" charset="0"/>
              </a:rPr>
              <a:t>L</a:t>
            </a:r>
            <a:r>
              <a:rPr lang="en-US" altLang="zh-CN" sz="2000" i="1" baseline="-25000" dirty="0" err="1" smtClean="0">
                <a:solidFill>
                  <a:srgbClr val="000000"/>
                </a:solidFill>
                <a:cs typeface="Times New Roman" pitchFamily="18" charset="0"/>
              </a:rPr>
              <a:t>ij</a:t>
            </a:r>
            <a:r>
              <a:rPr lang="en-US" altLang="zh-CN" sz="2000" baseline="0" dirty="0" smtClean="0">
                <a:solidFill>
                  <a:srgbClr val="000000"/>
                </a:solidFill>
                <a:cs typeface="Times New Roman" pitchFamily="18" charset="0"/>
              </a:rPr>
              <a:t>(</a:t>
            </a:r>
            <a:r>
              <a:rPr lang="en-US" altLang="zh-CN" sz="2000" b="1" i="1" baseline="0" dirty="0" smtClean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altLang="zh-CN" sz="2000" baseline="0" dirty="0">
                <a:solidFill>
                  <a:srgbClr val="000000"/>
                </a:solidFill>
                <a:cs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cs typeface="Times New Roman" pitchFamily="18" charset="0"/>
              </a:rPr>
              <a:t>的</a:t>
            </a:r>
            <a:r>
              <a:rPr lang="zh-CN" altLang="en-US" sz="2000" baseline="0" dirty="0" smtClean="0">
                <a:solidFill>
                  <a:srgbClr val="000000"/>
                </a:solidFill>
                <a:cs typeface="Times New Roman" pitchFamily="18" charset="0"/>
              </a:rPr>
              <a:t>确定对损失最小风险贝叶斯决策至关重要。</a:t>
            </a:r>
            <a:endParaRPr lang="en-US" altLang="zh-CN" sz="2000" baseline="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cs typeface="Times New Roman" pitchFamily="18" charset="0"/>
              </a:rPr>
              <a:t>       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itchFamily="18" charset="0"/>
              </a:rPr>
              <a:t>（</a:t>
            </a:r>
            <a:r>
              <a:rPr lang="en-US" altLang="zh-CN" sz="2000" dirty="0" smtClean="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itchFamily="18" charset="0"/>
              </a:rPr>
              <a:t>）</a:t>
            </a:r>
            <a:r>
              <a:rPr lang="en-US" altLang="zh-CN" sz="2000" i="1" dirty="0" err="1" smtClean="0">
                <a:solidFill>
                  <a:srgbClr val="000000"/>
                </a:solidFill>
                <a:cs typeface="Times New Roman" pitchFamily="18" charset="0"/>
              </a:rPr>
              <a:t>L</a:t>
            </a:r>
            <a:r>
              <a:rPr lang="en-US" altLang="zh-CN" sz="2000" i="1" baseline="-25000" dirty="0" err="1" smtClean="0">
                <a:solidFill>
                  <a:srgbClr val="000000"/>
                </a:solidFill>
                <a:cs typeface="Times New Roman" pitchFamily="18" charset="0"/>
              </a:rPr>
              <a:t>ij</a:t>
            </a:r>
            <a:r>
              <a:rPr lang="en-US" altLang="zh-CN" sz="2000" dirty="0" smtClean="0">
                <a:solidFill>
                  <a:srgbClr val="000000"/>
                </a:solidFill>
                <a:cs typeface="Times New Roman" pitchFamily="18" charset="0"/>
              </a:rPr>
              <a:t>(</a:t>
            </a:r>
            <a:r>
              <a:rPr lang="en-US" altLang="zh-CN" sz="2000" b="1" i="1" dirty="0" smtClean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cs typeface="Times New Roman" pitchFamily="18" charset="0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itchFamily="18" charset="0"/>
              </a:rPr>
              <a:t>可以</a:t>
            </a:r>
            <a:r>
              <a:rPr lang="zh-CN" altLang="en-US" sz="2000" baseline="0" dirty="0" smtClean="0">
                <a:solidFill>
                  <a:srgbClr val="000000"/>
                </a:solidFill>
                <a:cs typeface="Times New Roman" pitchFamily="18" charset="0"/>
              </a:rPr>
              <a:t>根据</a:t>
            </a:r>
            <a:r>
              <a:rPr lang="zh-CN" altLang="en-US" sz="2000" baseline="0" dirty="0">
                <a:solidFill>
                  <a:srgbClr val="000000"/>
                </a:solidFill>
                <a:cs typeface="Times New Roman" pitchFamily="18" charset="0"/>
              </a:rPr>
              <a:t>错误造成损失的严重</a:t>
            </a:r>
            <a:r>
              <a:rPr lang="zh-CN" altLang="en-US" sz="2000" baseline="0" dirty="0" smtClean="0">
                <a:solidFill>
                  <a:srgbClr val="000000"/>
                </a:solidFill>
                <a:cs typeface="Times New Roman" pitchFamily="18" charset="0"/>
              </a:rPr>
              <a:t>程度确定。</a:t>
            </a:r>
            <a:endParaRPr lang="en-US" altLang="zh-CN" sz="2000" baseline="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cs typeface="Times New Roman" pitchFamily="18" charset="0"/>
              </a:rPr>
              <a:t>       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itchFamily="18" charset="0"/>
              </a:rPr>
              <a:t>（</a:t>
            </a:r>
            <a:r>
              <a:rPr lang="en-US" altLang="zh-CN" sz="2000" dirty="0" smtClean="0">
                <a:solidFill>
                  <a:srgbClr val="000000"/>
                </a:solidFill>
                <a:cs typeface="Times New Roman" pitchFamily="18" charset="0"/>
              </a:rPr>
              <a:t>3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itchFamily="18" charset="0"/>
              </a:rPr>
              <a:t>）</a:t>
            </a:r>
            <a:r>
              <a:rPr lang="en-US" altLang="zh-CN" sz="2000" i="1" dirty="0" err="1" smtClean="0">
                <a:solidFill>
                  <a:srgbClr val="000000"/>
                </a:solidFill>
                <a:cs typeface="Times New Roman" pitchFamily="18" charset="0"/>
              </a:rPr>
              <a:t>L</a:t>
            </a:r>
            <a:r>
              <a:rPr lang="en-US" altLang="zh-CN" sz="2000" i="1" baseline="-25000" dirty="0" err="1" smtClean="0">
                <a:solidFill>
                  <a:srgbClr val="000000"/>
                </a:solidFill>
                <a:cs typeface="Times New Roman" pitchFamily="18" charset="0"/>
              </a:rPr>
              <a:t>ij</a:t>
            </a:r>
            <a:r>
              <a:rPr lang="en-US" altLang="zh-CN" sz="2000" dirty="0" smtClean="0">
                <a:solidFill>
                  <a:srgbClr val="000000"/>
                </a:solidFill>
                <a:cs typeface="Times New Roman" pitchFamily="18" charset="0"/>
              </a:rPr>
              <a:t>(</a:t>
            </a:r>
            <a:r>
              <a:rPr lang="en-US" altLang="zh-CN" sz="2000" b="1" i="1" dirty="0" smtClean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cs typeface="Times New Roman" pitchFamily="18" charset="0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itchFamily="18" charset="0"/>
              </a:rPr>
              <a:t>可以根据</a:t>
            </a:r>
            <a:r>
              <a:rPr lang="zh-CN" altLang="en-US" sz="2000" baseline="0" dirty="0" smtClean="0">
                <a:solidFill>
                  <a:srgbClr val="000000"/>
                </a:solidFill>
                <a:cs typeface="Times New Roman" pitchFamily="18" charset="0"/>
              </a:rPr>
              <a:t>专家经验</a:t>
            </a:r>
            <a:r>
              <a:rPr lang="zh-CN" altLang="en-US" sz="2000" baseline="0" dirty="0">
                <a:solidFill>
                  <a:srgbClr val="000000"/>
                </a:solidFill>
                <a:cs typeface="Times New Roman" pitchFamily="18" charset="0"/>
              </a:rPr>
              <a:t>确定。</a:t>
            </a:r>
            <a:r>
              <a:rPr lang="zh-CN" altLang="en-US" sz="2000" baseline="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2800" dirty="0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140188" y="1520677"/>
            <a:ext cx="8863623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 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最小风险贝叶斯决策</a:t>
            </a:r>
            <a:r>
              <a:rPr lang="zh-CN" altLang="en-US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：（</a:t>
            </a:r>
            <a:r>
              <a:rPr lang="en-US" altLang="zh-CN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0-1</a:t>
            </a:r>
            <a:r>
              <a:rPr lang="zh-CN" altLang="en-US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）损失最小风险贝叶斯决策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407986" y="2030745"/>
            <a:ext cx="394799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2)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两类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情况（</a:t>
            </a:r>
            <a:r>
              <a:rPr lang="zh-CN" altLang="en-US" sz="2000" dirty="0">
                <a:solidFill>
                  <a:srgbClr val="000000"/>
                </a:solidFill>
              </a:rPr>
              <a:t>续）：似然比形式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4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8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912668"/>
              </p:ext>
            </p:extLst>
          </p:nvPr>
        </p:nvGraphicFramePr>
        <p:xfrm>
          <a:off x="2102031" y="2286507"/>
          <a:ext cx="3857030" cy="391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84" name="公式" r:id="rId3" imgW="1777229" imgH="215806" progId="Equation.3">
                  <p:embed/>
                </p:oleObj>
              </mc:Choice>
              <mc:Fallback>
                <p:oleObj name="公式" r:id="rId3" imgW="177722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031" y="2286507"/>
                        <a:ext cx="3857030" cy="391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753670"/>
              </p:ext>
            </p:extLst>
          </p:nvPr>
        </p:nvGraphicFramePr>
        <p:xfrm>
          <a:off x="2051720" y="3159680"/>
          <a:ext cx="4118699" cy="40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85" name="公式" r:id="rId5" imgW="2057400" imgH="215900" progId="Equation.3">
                  <p:embed/>
                </p:oleObj>
              </mc:Choice>
              <mc:Fallback>
                <p:oleObj name="公式" r:id="rId5" imgW="2057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159680"/>
                        <a:ext cx="4118699" cy="40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Rectangle 40"/>
          <p:cNvSpPr>
            <a:spLocks noChangeArrowheads="1"/>
          </p:cNvSpPr>
          <p:nvPr/>
        </p:nvSpPr>
        <p:spPr bwMode="auto">
          <a:xfrm>
            <a:off x="313786" y="1860744"/>
            <a:ext cx="717085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4.2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在细胞识别中，病变细胞和正常细胞的先验概率 分别为</a:t>
            </a:r>
          </a:p>
        </p:txBody>
      </p:sp>
      <p:sp>
        <p:nvSpPr>
          <p:cNvPr id="37897" name="Rectangle 41"/>
          <p:cNvSpPr>
            <a:spLocks noChangeArrowheads="1"/>
          </p:cNvSpPr>
          <p:nvPr/>
        </p:nvSpPr>
        <p:spPr bwMode="auto">
          <a:xfrm>
            <a:off x="363266" y="2742495"/>
            <a:ext cx="734237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现有一待识别细胞，观察值为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 从类概率密度分布曲线上查得</a:t>
            </a:r>
          </a:p>
        </p:txBody>
      </p:sp>
      <p:sp>
        <p:nvSpPr>
          <p:cNvPr id="37898" name="Rectangle 42"/>
          <p:cNvSpPr>
            <a:spLocks noChangeArrowheads="1"/>
          </p:cNvSpPr>
          <p:nvPr/>
        </p:nvSpPr>
        <p:spPr bwMode="auto">
          <a:xfrm>
            <a:off x="395536" y="3645024"/>
            <a:ext cx="8499475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损失函数分别为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 smtClean="0">
                <a:solidFill>
                  <a:srgbClr val="000000"/>
                </a:solidFill>
                <a:latin typeface="Times New Roman" pitchFamily="18" charset="0"/>
              </a:rPr>
              <a:t>21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=1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，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。按最小风险贝</a:t>
            </a:r>
          </a:p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叶斯决策分类。</a:t>
            </a:r>
          </a:p>
        </p:txBody>
      </p:sp>
      <p:sp>
        <p:nvSpPr>
          <p:cNvPr id="37900" name="Rectangle 69"/>
          <p:cNvSpPr>
            <a:spLocks noChangeArrowheads="1"/>
          </p:cNvSpPr>
          <p:nvPr/>
        </p:nvSpPr>
        <p:spPr bwMode="auto">
          <a:xfrm>
            <a:off x="0" y="336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28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395536" y="1414633"/>
            <a:ext cx="655529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</a:t>
            </a:r>
            <a:r>
              <a:rPr lang="zh-CN" alt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sym typeface="Wingdings" panose="05000000000000000000" pitchFamily="2" charset="2"/>
              </a:rPr>
              <a:t>0-1</a:t>
            </a:r>
            <a:r>
              <a:rPr lang="zh-CN" alt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）损失最小风险贝叶斯决策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：例子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3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413978"/>
              </p:ext>
            </p:extLst>
          </p:nvPr>
        </p:nvGraphicFramePr>
        <p:xfrm>
          <a:off x="2102031" y="2286507"/>
          <a:ext cx="3857030" cy="391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23" name="公式" r:id="rId3" imgW="1777229" imgH="215806" progId="Equation.3">
                  <p:embed/>
                </p:oleObj>
              </mc:Choice>
              <mc:Fallback>
                <p:oleObj name="公式" r:id="rId3" imgW="177722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031" y="2286507"/>
                        <a:ext cx="3857030" cy="391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432460"/>
              </p:ext>
            </p:extLst>
          </p:nvPr>
        </p:nvGraphicFramePr>
        <p:xfrm>
          <a:off x="2051720" y="3159680"/>
          <a:ext cx="4118699" cy="40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24" name="公式" r:id="rId5" imgW="2057400" imgH="215900" progId="Equation.3">
                  <p:embed/>
                </p:oleObj>
              </mc:Choice>
              <mc:Fallback>
                <p:oleObj name="公式" r:id="rId5" imgW="2057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159680"/>
                        <a:ext cx="4118699" cy="40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715" name="Group 67"/>
          <p:cNvGrpSpPr>
            <a:grpSpLocks/>
          </p:cNvGrpSpPr>
          <p:nvPr/>
        </p:nvGrpSpPr>
        <p:grpSpPr bwMode="auto">
          <a:xfrm>
            <a:off x="-190036" y="4508979"/>
            <a:ext cx="4194175" cy="427038"/>
            <a:chOff x="27" y="1947"/>
            <a:chExt cx="2642" cy="269"/>
          </a:xfrm>
        </p:grpSpPr>
        <p:sp>
          <p:nvSpPr>
            <p:cNvPr id="37902" name="Rectangle 53"/>
            <p:cNvSpPr>
              <a:spLocks noChangeArrowheads="1"/>
            </p:cNvSpPr>
            <p:nvPr/>
          </p:nvSpPr>
          <p:spPr bwMode="auto">
            <a:xfrm>
              <a:off x="27" y="1963"/>
              <a:ext cx="264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 anchorCtr="1">
              <a:spAutoFit/>
            </a:bodyPr>
            <a:lstStyle/>
            <a:p>
              <a:pPr eaLnBrk="0" hangingPunct="0"/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解：计算     和           得：</a:t>
              </a:r>
            </a:p>
          </p:txBody>
        </p:sp>
        <p:graphicFrame>
          <p:nvGraphicFramePr>
            <p:cNvPr id="37903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5328946"/>
                </p:ext>
              </p:extLst>
            </p:nvPr>
          </p:nvGraphicFramePr>
          <p:xfrm>
            <a:off x="1501" y="1992"/>
            <a:ext cx="362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0125" name="公式" r:id="rId7" imgW="406048" imgH="215713" progId="Equation.3">
                    <p:embed/>
                  </p:oleObj>
                </mc:Choice>
                <mc:Fallback>
                  <p:oleObj name="公式" r:id="rId7" imgW="40604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1" y="1992"/>
                          <a:ext cx="362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4" name="Object 32"/>
            <p:cNvGraphicFramePr>
              <a:graphicFrameLocks noChangeAspect="1"/>
            </p:cNvGraphicFramePr>
            <p:nvPr/>
          </p:nvGraphicFramePr>
          <p:xfrm>
            <a:off x="1073" y="1947"/>
            <a:ext cx="22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0126" name="公式" r:id="rId9" imgW="203024" imgH="215713" progId="Equation.3">
                    <p:embed/>
                  </p:oleObj>
                </mc:Choice>
                <mc:Fallback>
                  <p:oleObj name="公式" r:id="rId9" imgW="203024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3" y="1947"/>
                          <a:ext cx="22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7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876845"/>
              </p:ext>
            </p:extLst>
          </p:nvPr>
        </p:nvGraphicFramePr>
        <p:xfrm>
          <a:off x="363266" y="4936017"/>
          <a:ext cx="3161084" cy="72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27" name="公式" r:id="rId11" imgW="1892300" imgH="431800" progId="Equation.3">
                  <p:embed/>
                </p:oleObj>
              </mc:Choice>
              <mc:Fallback>
                <p:oleObj name="公式" r:id="rId11" imgW="1892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66" y="4936017"/>
                        <a:ext cx="3161084" cy="726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Rectangle 40"/>
          <p:cNvSpPr>
            <a:spLocks noChangeArrowheads="1"/>
          </p:cNvSpPr>
          <p:nvPr/>
        </p:nvSpPr>
        <p:spPr bwMode="auto">
          <a:xfrm>
            <a:off x="313786" y="1860744"/>
            <a:ext cx="717085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4.2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在细胞识别中，病变细胞和正常细胞的先验概率 分别为</a:t>
            </a:r>
          </a:p>
        </p:txBody>
      </p:sp>
      <p:sp>
        <p:nvSpPr>
          <p:cNvPr id="37897" name="Rectangle 41"/>
          <p:cNvSpPr>
            <a:spLocks noChangeArrowheads="1"/>
          </p:cNvSpPr>
          <p:nvPr/>
        </p:nvSpPr>
        <p:spPr bwMode="auto">
          <a:xfrm>
            <a:off x="363266" y="2742495"/>
            <a:ext cx="734237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现有一待识别细胞，观察值为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 从类概率密度分布曲线上查得</a:t>
            </a:r>
          </a:p>
        </p:txBody>
      </p:sp>
      <p:sp>
        <p:nvSpPr>
          <p:cNvPr id="37898" name="Rectangle 42"/>
          <p:cNvSpPr>
            <a:spLocks noChangeArrowheads="1"/>
          </p:cNvSpPr>
          <p:nvPr/>
        </p:nvSpPr>
        <p:spPr bwMode="auto">
          <a:xfrm>
            <a:off x="395536" y="3645024"/>
            <a:ext cx="8499475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损失函数分别为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 smtClean="0">
                <a:solidFill>
                  <a:srgbClr val="000000"/>
                </a:solidFill>
                <a:latin typeface="Times New Roman" pitchFamily="18" charset="0"/>
              </a:rPr>
              <a:t>21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=1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，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。按最小风险贝</a:t>
            </a:r>
          </a:p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叶斯决策分类。</a:t>
            </a:r>
          </a:p>
        </p:txBody>
      </p:sp>
      <p:sp>
        <p:nvSpPr>
          <p:cNvPr id="27700" name="Rectangle 52"/>
          <p:cNvSpPr>
            <a:spLocks noChangeArrowheads="1"/>
          </p:cNvSpPr>
          <p:nvPr/>
        </p:nvSpPr>
        <p:spPr bwMode="auto">
          <a:xfrm>
            <a:off x="3899211" y="5881390"/>
            <a:ext cx="26955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为</a:t>
            </a:r>
            <a:r>
              <a:rPr lang="zh-CN" altLang="en-US" sz="2000" dirty="0">
                <a:solidFill>
                  <a:srgbClr val="000000"/>
                </a:solidFill>
              </a:rPr>
              <a:t>正常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细胞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 </a:t>
            </a:r>
          </a:p>
        </p:txBody>
      </p:sp>
      <p:sp>
        <p:nvSpPr>
          <p:cNvPr id="37900" name="Rectangle 69"/>
          <p:cNvSpPr>
            <a:spLocks noChangeArrowheads="1"/>
          </p:cNvSpPr>
          <p:nvPr/>
        </p:nvSpPr>
        <p:spPr bwMode="auto">
          <a:xfrm>
            <a:off x="0" y="336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28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395536" y="1414633"/>
            <a:ext cx="655529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4.2.2 </a:t>
            </a:r>
            <a:r>
              <a:rPr lang="zh-CN" alt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sym typeface="Wingdings" panose="05000000000000000000" pitchFamily="2" charset="2"/>
              </a:rPr>
              <a:t>0-1</a:t>
            </a:r>
            <a:r>
              <a:rPr lang="zh-CN" alt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）损失最小风险贝叶斯决策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：例子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79912" y="4936017"/>
                <a:ext cx="3059620" cy="73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0.95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0.05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/>
                        </a:rPr>
                        <m:t>=19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936017"/>
                <a:ext cx="3059620" cy="73314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63688" y="5883571"/>
                <a:ext cx="22736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𝑙</m:t>
                        </m:r>
                        <m:r>
                          <a:rPr lang="en-US" altLang="zh-CN" sz="2000" b="0" i="1" baseline="-25000" smtClean="0">
                            <a:latin typeface="Cambria Math"/>
                          </a:rPr>
                          <m:t>12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&lt;</m:t>
                        </m:r>
                        <m:r>
                          <a:rPr lang="zh-CN" altLang="en-US" sz="200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，</a:t>
                </a:r>
                <a:r>
                  <a:rPr lang="en-US" altLang="zh-CN" sz="2000" dirty="0" smtClean="0"/>
                  <a:t>X</a:t>
                </a:r>
                <a:r>
                  <a:rPr lang="en-US" altLang="zh-CN" sz="2000" dirty="0" smtClean="0">
                    <a:latin typeface="宋体"/>
                    <a:ea typeface="宋体"/>
                  </a:rPr>
                  <a:t>∈</a:t>
                </a:r>
                <a:r>
                  <a:rPr lang="el-GR" altLang="zh-CN" sz="2000" dirty="0" smtClean="0">
                    <a:latin typeface="宋体"/>
                    <a:ea typeface="宋体"/>
                  </a:rPr>
                  <a:t>ω</a:t>
                </a:r>
                <a:r>
                  <a:rPr lang="en-US" altLang="zh-CN" sz="2000" baseline="-25000" dirty="0" smtClean="0">
                    <a:latin typeface="宋体"/>
                    <a:ea typeface="宋体"/>
                  </a:rPr>
                  <a:t>2</a:t>
                </a:r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883571"/>
                <a:ext cx="2273636" cy="400110"/>
              </a:xfrm>
              <a:prstGeom prst="rect">
                <a:avLst/>
              </a:prstGeom>
              <a:blipFill rotWithShape="1">
                <a:blip r:embed="rId14"/>
                <a:stretch>
                  <a:fillRect t="-1060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4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0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28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179512" y="1433603"/>
            <a:ext cx="645270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正态分布模式的贝叶斯决策：基础知识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6326" y="1800382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单变量（</a:t>
            </a:r>
            <a:r>
              <a:rPr lang="zh-CN" altLang="en-US" sz="2000" dirty="0"/>
              <a:t>一维</a:t>
            </a:r>
            <a:r>
              <a:rPr lang="zh-CN" altLang="en-US" sz="2000" dirty="0" smtClean="0"/>
              <a:t>）的正态分布</a:t>
            </a:r>
            <a:endParaRPr lang="zh-CN" altLang="en-US" sz="2000" dirty="0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539552" y="2348880"/>
            <a:ext cx="274656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概率密度函数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定义为：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636805"/>
              </p:ext>
            </p:extLst>
          </p:nvPr>
        </p:nvGraphicFramePr>
        <p:xfrm>
          <a:off x="2987824" y="2200492"/>
          <a:ext cx="5732625" cy="7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93" name="公式" r:id="rId3" imgW="4038600" imgH="482600" progId="Equation.3">
                  <p:embed/>
                </p:oleObj>
              </mc:Choice>
              <mc:Fallback>
                <p:oleObj name="公式" r:id="rId3" imgW="4038600" imgH="482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200492"/>
                        <a:ext cx="5732625" cy="7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539552" y="3488795"/>
            <a:ext cx="6670714" cy="94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曲线如图示：</a:t>
            </a:r>
          </a:p>
          <a:p>
            <a:pPr>
              <a:lnSpc>
                <a:spcPct val="125000"/>
              </a:lnSpc>
            </a:pP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①</a:t>
            </a:r>
            <a:r>
              <a:rPr lang="en-US" altLang="zh-CN" sz="2400" i="1" baseline="0" dirty="0">
                <a:solidFill>
                  <a:srgbClr val="000000"/>
                </a:solidFill>
                <a:latin typeface="Times New Roman" pitchFamily="18" charset="0"/>
              </a:rPr>
              <a:t>μ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= -1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σ=0.5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；  ②</a:t>
            </a:r>
            <a:r>
              <a:rPr lang="en-US" altLang="zh-CN" sz="2400" i="1" baseline="0" dirty="0">
                <a:solidFill>
                  <a:srgbClr val="000000"/>
                </a:solidFill>
                <a:latin typeface="Times New Roman" pitchFamily="18" charset="0"/>
              </a:rPr>
              <a:t>μ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= 0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σ=1 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； ③</a:t>
            </a:r>
            <a:r>
              <a:rPr lang="en-US" altLang="zh-CN" sz="2400" i="1" baseline="0" dirty="0">
                <a:solidFill>
                  <a:srgbClr val="000000"/>
                </a:solidFill>
                <a:latin typeface="Times New Roman" pitchFamily="18" charset="0"/>
              </a:rPr>
              <a:t>μ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= 1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σ=2 .</a:t>
            </a:r>
          </a:p>
        </p:txBody>
      </p:sp>
      <p:pic>
        <p:nvPicPr>
          <p:cNvPr id="13" name="Picture 15" descr="未命名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344674"/>
            <a:ext cx="5913090" cy="192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3019698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其中，</a:t>
            </a:r>
            <a:r>
              <a:rPr lang="el-GR" altLang="zh-CN" sz="2000" i="1" dirty="0" smtClean="0"/>
              <a:t>μ</a:t>
            </a:r>
            <a:r>
              <a:rPr lang="zh-CN" altLang="en-US" sz="2000" dirty="0" smtClean="0"/>
              <a:t>为均值，</a:t>
            </a:r>
            <a:r>
              <a:rPr lang="el-GR" altLang="zh-CN" sz="2000" i="1" dirty="0" smtClean="0"/>
              <a:t>σ</a:t>
            </a:r>
            <a:r>
              <a:rPr lang="zh-CN" altLang="en-US" sz="2000" dirty="0" smtClean="0"/>
              <a:t>为方差。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744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0"/>
          <p:cNvSpPr>
            <a:spLocks noChangeArrowheads="1"/>
          </p:cNvSpPr>
          <p:nvPr/>
        </p:nvSpPr>
        <p:spPr bwMode="auto">
          <a:xfrm>
            <a:off x="3711773" y="2329603"/>
            <a:ext cx="364584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）曲线关于直线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x 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μ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对称。</a:t>
            </a:r>
          </a:p>
        </p:txBody>
      </p:sp>
      <p:sp>
        <p:nvSpPr>
          <p:cNvPr id="45060" name="Rectangle 31"/>
          <p:cNvSpPr>
            <a:spLocks noChangeArrowheads="1"/>
          </p:cNvSpPr>
          <p:nvPr/>
        </p:nvSpPr>
        <p:spPr bwMode="auto">
          <a:xfrm>
            <a:off x="3738834" y="2731894"/>
            <a:ext cx="415880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）当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x 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μ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时，曲线位于最高点。</a:t>
            </a:r>
          </a:p>
        </p:txBody>
      </p:sp>
      <p:sp>
        <p:nvSpPr>
          <p:cNvPr id="45061" name="Rectangle 38"/>
          <p:cNvSpPr>
            <a:spLocks noChangeArrowheads="1"/>
          </p:cNvSpPr>
          <p:nvPr/>
        </p:nvSpPr>
        <p:spPr bwMode="auto">
          <a:xfrm>
            <a:off x="3711773" y="3117304"/>
            <a:ext cx="4863902" cy="124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）当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＜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μ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时，曲线上升；当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＞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μ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时，曲线下降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并且当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曲线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向左、右两边无限延伸时，以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轴为渐近线，向它无限靠近。</a:t>
            </a:r>
          </a:p>
        </p:txBody>
      </p:sp>
      <p:sp>
        <p:nvSpPr>
          <p:cNvPr id="45062" name="Rectangle 41"/>
          <p:cNvSpPr>
            <a:spLocks noChangeArrowheads="1"/>
          </p:cNvSpPr>
          <p:nvPr/>
        </p:nvSpPr>
        <p:spPr bwMode="auto">
          <a:xfrm>
            <a:off x="3688648" y="1938834"/>
            <a:ext cx="476955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eaLnBrk="0" hangingPunct="0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）曲线在 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x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轴的上方，与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轴不相交。</a:t>
            </a:r>
          </a:p>
        </p:txBody>
      </p:sp>
      <p:sp>
        <p:nvSpPr>
          <p:cNvPr id="45063" name="Rectangle 42"/>
          <p:cNvSpPr>
            <a:spLocks noChangeArrowheads="1"/>
          </p:cNvSpPr>
          <p:nvPr/>
        </p:nvSpPr>
        <p:spPr bwMode="auto">
          <a:xfrm>
            <a:off x="4805942" y="4300165"/>
            <a:ext cx="3950245" cy="201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5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μ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一定时，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曲线的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形状由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σ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确定。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σ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越大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，曲线越“矮胖”，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表示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总体的分布越分散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；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σ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越小。曲线越“瘦高”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。表示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总体的分布越集中。 </a:t>
            </a:r>
          </a:p>
        </p:txBody>
      </p:sp>
      <p:pic>
        <p:nvPicPr>
          <p:cNvPr id="45064" name="Picture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19" y="3626167"/>
            <a:ext cx="4169934" cy="276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28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179512" y="1433603"/>
            <a:ext cx="645270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正态分布模式的贝叶斯决策：基础知识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326" y="180038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一维正态分布的性质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09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769776"/>
              </p:ext>
            </p:extLst>
          </p:nvPr>
        </p:nvGraphicFramePr>
        <p:xfrm>
          <a:off x="1547664" y="2611379"/>
          <a:ext cx="4473748" cy="1081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72" name="公式" r:id="rId3" imgW="2895600" imgH="711200" progId="Equation.3">
                  <p:embed/>
                </p:oleObj>
              </mc:Choice>
              <mc:Fallback>
                <p:oleObj name="公式" r:id="rId3" imgW="2895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611379"/>
                        <a:ext cx="4473748" cy="10819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49" name="Rectangle 33"/>
          <p:cNvSpPr>
            <a:spLocks noChangeArrowheads="1"/>
          </p:cNvSpPr>
          <p:nvPr/>
        </p:nvSpPr>
        <p:spPr bwMode="auto">
          <a:xfrm>
            <a:off x="4701299" y="3693368"/>
            <a:ext cx="3851275" cy="124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7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）正态分布的概率密度曲线可由均值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和方差来确定，常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简记为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：</a:t>
            </a:r>
          </a:p>
        </p:txBody>
      </p:sp>
      <p:grpSp>
        <p:nvGrpSpPr>
          <p:cNvPr id="34854" name="Group 38"/>
          <p:cNvGrpSpPr>
            <a:grpSpLocks/>
          </p:cNvGrpSpPr>
          <p:nvPr/>
        </p:nvGrpSpPr>
        <p:grpSpPr bwMode="auto">
          <a:xfrm>
            <a:off x="4572000" y="4493291"/>
            <a:ext cx="2460253" cy="408335"/>
            <a:chOff x="3384" y="3465"/>
            <a:chExt cx="1747" cy="313"/>
          </a:xfrm>
        </p:grpSpPr>
        <p:graphicFrame>
          <p:nvGraphicFramePr>
            <p:cNvPr id="46087" name="Object 4"/>
            <p:cNvGraphicFramePr>
              <a:graphicFrameLocks noChangeAspect="1"/>
            </p:cNvGraphicFramePr>
            <p:nvPr/>
          </p:nvGraphicFramePr>
          <p:xfrm>
            <a:off x="4344" y="3490"/>
            <a:ext cx="7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73" name="公式" r:id="rId5" imgW="596900" imgH="228600" progId="Equation.3">
                    <p:embed/>
                  </p:oleObj>
                </mc:Choice>
                <mc:Fallback>
                  <p:oleObj name="公式" r:id="rId5" imgW="5969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4" y="3490"/>
                          <a:ext cx="7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88" name="Rectangle 35"/>
            <p:cNvSpPr>
              <a:spLocks noChangeArrowheads="1"/>
            </p:cNvSpPr>
            <p:nvPr/>
          </p:nvSpPr>
          <p:spPr bwMode="auto">
            <a:xfrm>
              <a:off x="3384" y="3465"/>
              <a:ext cx="9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indent="609600"/>
              <a:r>
                <a:rPr lang="en-US" altLang="zh-CN" sz="2400" i="1" baseline="0" dirty="0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altLang="zh-CN" sz="2400" i="1" baseline="0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～</a:t>
              </a:r>
            </a:p>
          </p:txBody>
        </p:sp>
      </p:grpSp>
      <p:pic>
        <p:nvPicPr>
          <p:cNvPr id="46086" name="Picture 3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3397282" cy="282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28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436326" y="1433603"/>
            <a:ext cx="645270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正态分布模式的贝叶斯决策：基础知识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174" y="1800382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一维正态分布的性质（续）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23527" y="2200492"/>
            <a:ext cx="7170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（</a:t>
            </a:r>
            <a:r>
              <a:rPr lang="en-US" altLang="zh-CN" sz="2000" dirty="0" smtClean="0">
                <a:solidFill>
                  <a:srgbClr val="000000"/>
                </a:solidFill>
              </a:rPr>
              <a:t> 6</a:t>
            </a:r>
            <a:r>
              <a:rPr lang="zh-CN" altLang="en-US" sz="2000" dirty="0" smtClean="0">
                <a:solidFill>
                  <a:srgbClr val="000000"/>
                </a:solidFill>
              </a:rPr>
              <a:t>）</a:t>
            </a:r>
            <a:r>
              <a:rPr lang="en-US" altLang="zh-CN" sz="2000" dirty="0" smtClean="0">
                <a:solidFill>
                  <a:srgbClr val="000000"/>
                </a:solidFill>
              </a:rPr>
              <a:t>3</a:t>
            </a:r>
            <a:r>
              <a:rPr lang="el-GR" altLang="zh-CN" sz="2000" i="1" dirty="0">
                <a:solidFill>
                  <a:srgbClr val="000000"/>
                </a:solidFill>
                <a:cs typeface="Times New Roman" pitchFamily="18" charset="0"/>
              </a:rPr>
              <a:t>σ</a:t>
            </a:r>
            <a:r>
              <a:rPr lang="zh-CN" altLang="en-US" sz="2000" dirty="0" smtClean="0">
                <a:solidFill>
                  <a:srgbClr val="000000"/>
                </a:solidFill>
              </a:rPr>
              <a:t>规则：</a:t>
            </a:r>
            <a:r>
              <a:rPr lang="zh-CN" altLang="en-US" sz="2000" dirty="0">
                <a:solidFill>
                  <a:srgbClr val="000000"/>
                </a:solidFill>
              </a:rPr>
              <a:t>绝大部分样本都落在了均值</a:t>
            </a:r>
            <a:r>
              <a:rPr lang="el-GR" altLang="zh-CN" sz="2000" i="1" dirty="0">
                <a:solidFill>
                  <a:srgbClr val="000000"/>
                </a:solidFill>
                <a:cs typeface="Times New Roman" pitchFamily="18" charset="0"/>
              </a:rPr>
              <a:t>μ</a:t>
            </a:r>
            <a:r>
              <a:rPr lang="zh-CN" altLang="en-US" sz="2000" dirty="0">
                <a:solidFill>
                  <a:srgbClr val="000000"/>
                </a:solidFill>
              </a:rPr>
              <a:t>附近</a:t>
            </a:r>
            <a:r>
              <a:rPr lang="en-US" altLang="en-US" sz="2000" dirty="0">
                <a:solidFill>
                  <a:srgbClr val="000000"/>
                </a:solidFill>
              </a:rPr>
              <a:t>±</a:t>
            </a:r>
            <a:r>
              <a:rPr lang="en-US" altLang="zh-CN" sz="2000" dirty="0">
                <a:solidFill>
                  <a:srgbClr val="000000"/>
                </a:solidFill>
              </a:rPr>
              <a:t>3</a:t>
            </a:r>
            <a:r>
              <a:rPr lang="el-GR" altLang="zh-CN" sz="2000" i="1" dirty="0">
                <a:solidFill>
                  <a:srgbClr val="000000"/>
                </a:solidFill>
                <a:cs typeface="Times New Roman" pitchFamily="18" charset="0"/>
              </a:rPr>
              <a:t>σ</a:t>
            </a:r>
            <a:r>
              <a:rPr lang="zh-CN" altLang="en-US" sz="2000" dirty="0">
                <a:solidFill>
                  <a:srgbClr val="000000"/>
                </a:solidFill>
              </a:rPr>
              <a:t>的范围内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61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8800" dirty="0" smtClean="0">
                <a:ea typeface="黑体" pitchFamily="49" charset="-122"/>
              </a:rPr>
              <a:t>模式识别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536" y="4077072"/>
            <a:ext cx="8280920" cy="982960"/>
          </a:xfrm>
        </p:spPr>
        <p:txBody>
          <a:bodyPr/>
          <a:lstStyle/>
          <a:p>
            <a:pPr eaLnBrk="1" hangingPunct="1"/>
            <a:r>
              <a:rPr lang="zh-CN" altLang="en-US" sz="4800" dirty="0" smtClean="0">
                <a:ea typeface="黑体" pitchFamily="49" charset="-122"/>
              </a:rPr>
              <a:t>第</a:t>
            </a:r>
            <a:r>
              <a:rPr lang="en-US" altLang="zh-CN" sz="4800" dirty="0" smtClean="0">
                <a:ea typeface="黑体" pitchFamily="49" charset="-122"/>
              </a:rPr>
              <a:t>4</a:t>
            </a:r>
            <a:r>
              <a:rPr lang="zh-CN" altLang="en-US" sz="4800" dirty="0" smtClean="0">
                <a:ea typeface="黑体" pitchFamily="49" charset="-122"/>
              </a:rPr>
              <a:t>章 基于统计决策的概率分类法</a:t>
            </a:r>
          </a:p>
        </p:txBody>
      </p:sp>
      <p:sp>
        <p:nvSpPr>
          <p:cNvPr id="16389" name="矩形 1"/>
          <p:cNvSpPr>
            <a:spLocks noChangeArrowheads="1"/>
          </p:cNvSpPr>
          <p:nvPr/>
        </p:nvSpPr>
        <p:spPr bwMode="auto">
          <a:xfrm>
            <a:off x="8780463" y="6323013"/>
            <a:ext cx="363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0840D1-2A58-4B14-A088-7CC3D0135C47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2049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621605" y="2525815"/>
            <a:ext cx="274656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概率密度函数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定义为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：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7109" name="Rectangle 11"/>
          <p:cNvSpPr>
            <a:spLocks noChangeArrowheads="1"/>
          </p:cNvSpPr>
          <p:nvPr/>
        </p:nvSpPr>
        <p:spPr bwMode="auto">
          <a:xfrm>
            <a:off x="0" y="171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47110" name="Group 39"/>
          <p:cNvGrpSpPr>
            <a:grpSpLocks/>
          </p:cNvGrpSpPr>
          <p:nvPr/>
        </p:nvGrpSpPr>
        <p:grpSpPr bwMode="auto">
          <a:xfrm>
            <a:off x="650303" y="3251063"/>
            <a:ext cx="5387578" cy="460376"/>
            <a:chOff x="212" y="1726"/>
            <a:chExt cx="3789" cy="326"/>
          </a:xfrm>
        </p:grpSpPr>
        <p:sp>
          <p:nvSpPr>
            <p:cNvPr id="47120" name="Rectangle 12"/>
            <p:cNvSpPr>
              <a:spLocks noChangeArrowheads="1"/>
            </p:cNvSpPr>
            <p:nvPr/>
          </p:nvSpPr>
          <p:spPr bwMode="auto">
            <a:xfrm>
              <a:off x="212" y="1763"/>
              <a:ext cx="378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式中：                         ；                            ；</a:t>
              </a:r>
            </a:p>
          </p:txBody>
        </p:sp>
        <p:graphicFrame>
          <p:nvGraphicFramePr>
            <p:cNvPr id="47121" name="Object 9"/>
            <p:cNvGraphicFramePr>
              <a:graphicFrameLocks noChangeAspect="1"/>
            </p:cNvGraphicFramePr>
            <p:nvPr/>
          </p:nvGraphicFramePr>
          <p:xfrm>
            <a:off x="765" y="1732"/>
            <a:ext cx="1263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185" name="公式" r:id="rId3" imgW="1002865" imgH="253890" progId="Equation.3">
                    <p:embed/>
                  </p:oleObj>
                </mc:Choice>
                <mc:Fallback>
                  <p:oleObj name="公式" r:id="rId3" imgW="1002865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5" y="1732"/>
                          <a:ext cx="1263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2" name="Object 8"/>
            <p:cNvGraphicFramePr>
              <a:graphicFrameLocks noChangeAspect="1"/>
            </p:cNvGraphicFramePr>
            <p:nvPr/>
          </p:nvGraphicFramePr>
          <p:xfrm>
            <a:off x="2189" y="1726"/>
            <a:ext cx="137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186" name="公式" r:id="rId5" imgW="1091726" imgH="253890" progId="Equation.3">
                    <p:embed/>
                  </p:oleObj>
                </mc:Choice>
                <mc:Fallback>
                  <p:oleObj name="公式" r:id="rId5" imgW="1091726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9" y="1726"/>
                          <a:ext cx="137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111" name="Rectangle 14"/>
          <p:cNvSpPr>
            <a:spLocks noChangeArrowheads="1"/>
          </p:cNvSpPr>
          <p:nvPr/>
        </p:nvSpPr>
        <p:spPr bwMode="auto">
          <a:xfrm>
            <a:off x="1252538" y="5056654"/>
            <a:ext cx="344867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|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|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：协方差矩阵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的行列式。</a:t>
            </a:r>
          </a:p>
        </p:txBody>
      </p:sp>
      <p:graphicFrame>
        <p:nvGraphicFramePr>
          <p:cNvPr id="471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344124"/>
              </p:ext>
            </p:extLst>
          </p:nvPr>
        </p:nvGraphicFramePr>
        <p:xfrm>
          <a:off x="1475656" y="3851950"/>
          <a:ext cx="1772834" cy="110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87" name="公式" r:id="rId7" imgW="1257300" imgH="736600" progId="Equation.3">
                  <p:embed/>
                </p:oleObj>
              </mc:Choice>
              <mc:Fallback>
                <p:oleObj name="公式" r:id="rId7" imgW="12573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851950"/>
                        <a:ext cx="1772834" cy="110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4" name="AutoShape 30"/>
          <p:cNvSpPr>
            <a:spLocks noChangeArrowheads="1"/>
          </p:cNvSpPr>
          <p:nvPr/>
        </p:nvSpPr>
        <p:spPr bwMode="auto">
          <a:xfrm>
            <a:off x="4581525" y="0"/>
            <a:ext cx="376238" cy="376238"/>
          </a:xfrm>
          <a:prstGeom prst="smileyFace">
            <a:avLst>
              <a:gd name="adj" fmla="val 4653"/>
            </a:avLst>
          </a:prstGeom>
          <a:solidFill>
            <a:srgbClr val="F1D6A1"/>
          </a:solidFill>
          <a:ln w="38100">
            <a:solidFill>
              <a:srgbClr val="99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4711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990407"/>
              </p:ext>
            </p:extLst>
          </p:nvPr>
        </p:nvGraphicFramePr>
        <p:xfrm>
          <a:off x="3203848" y="2411465"/>
          <a:ext cx="4968552" cy="6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88" name="公式" r:id="rId9" imgW="3225800" imgH="482600" progId="Equation.3">
                  <p:embed/>
                </p:oleObj>
              </mc:Choice>
              <mc:Fallback>
                <p:oleObj name="公式" r:id="rId9" imgW="3225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2411465"/>
                        <a:ext cx="4968552" cy="6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6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47117" name="Group 38"/>
          <p:cNvGrpSpPr>
            <a:grpSpLocks/>
          </p:cNvGrpSpPr>
          <p:nvPr/>
        </p:nvGrpSpPr>
        <p:grpSpPr bwMode="auto">
          <a:xfrm>
            <a:off x="3358026" y="3933056"/>
            <a:ext cx="4029075" cy="863600"/>
            <a:chOff x="2506" y="2006"/>
            <a:chExt cx="2538" cy="544"/>
          </a:xfrm>
        </p:grpSpPr>
        <p:sp>
          <p:nvSpPr>
            <p:cNvPr id="47118" name="Rectangle 16"/>
            <p:cNvSpPr>
              <a:spLocks noChangeArrowheads="1"/>
            </p:cNvSpPr>
            <p:nvPr/>
          </p:nvSpPr>
          <p:spPr bwMode="auto">
            <a:xfrm>
              <a:off x="2506" y="2006"/>
              <a:ext cx="2538" cy="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b" anchorCtr="1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为协方差矩阵，是对称正定矩阵，</a:t>
              </a:r>
            </a:p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独立元素</a:t>
              </a:r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有                    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个；</a:t>
              </a:r>
            </a:p>
          </p:txBody>
        </p:sp>
        <p:graphicFrame>
          <p:nvGraphicFramePr>
            <p:cNvPr id="47119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9487221"/>
                </p:ext>
              </p:extLst>
            </p:nvPr>
          </p:nvGraphicFramePr>
          <p:xfrm>
            <a:off x="3387" y="2275"/>
            <a:ext cx="811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189" name="公式" r:id="rId11" imgW="647419" imgH="215806" progId="Equation.3">
                    <p:embed/>
                  </p:oleObj>
                </mc:Choice>
                <mc:Fallback>
                  <p:oleObj name="公式" r:id="rId11" imgW="647419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7" y="2275"/>
                          <a:ext cx="811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28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493447" y="1433603"/>
            <a:ext cx="645270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正态分布模式的贝叶斯决策：基础知识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3568" y="1931211"/>
            <a:ext cx="373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多变量（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维）正态随机向量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25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28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179512" y="1433603"/>
            <a:ext cx="645270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正态分布模式的贝叶斯决策：基础知识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032" y="18003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n</a:t>
            </a:r>
            <a:r>
              <a:rPr lang="zh-CN" altLang="en-US" sz="2000" dirty="0" smtClean="0"/>
              <a:t>维正态分布的性质</a:t>
            </a:r>
            <a:endParaRPr lang="zh-CN" altLang="en-US" sz="2000" dirty="0"/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86" y="4217318"/>
            <a:ext cx="2378069" cy="210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04" y="4437112"/>
            <a:ext cx="2007429" cy="188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569838" y="2200492"/>
            <a:ext cx="7888362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lnSpc>
                <a:spcPct val="125000"/>
              </a:lnSpc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多维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正态密度函数完全由它的均值 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和协方差矩阵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所确定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，简记为：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～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 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。其他性质与一维类似</a:t>
            </a:r>
            <a:endParaRPr lang="en-US" altLang="zh-CN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48032" y="3256807"/>
            <a:ext cx="8650287" cy="201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n</a:t>
            </a:r>
            <a:r>
              <a:rPr lang="zh-CN" altLang="en-US" sz="2000" dirty="0"/>
              <a:t>维正态分布</a:t>
            </a:r>
            <a:r>
              <a:rPr lang="zh-CN" altLang="en-US" sz="2000" dirty="0" smtClean="0"/>
              <a:t>的例子（</a:t>
            </a:r>
            <a:r>
              <a:rPr lang="zh-CN" altLang="en-US" sz="2000" dirty="0">
                <a:solidFill>
                  <a:srgbClr val="000000"/>
                </a:solidFill>
              </a:rPr>
              <a:t>以二维正态密度函数为</a:t>
            </a:r>
            <a:r>
              <a:rPr lang="zh-CN" altLang="en-US" sz="2000" dirty="0" smtClean="0">
                <a:solidFill>
                  <a:srgbClr val="000000"/>
                </a:solidFill>
              </a:rPr>
              <a:t>例</a:t>
            </a:r>
            <a:r>
              <a:rPr lang="zh-CN" altLang="en-US" sz="2000" dirty="0" smtClean="0"/>
              <a:t>）</a:t>
            </a:r>
            <a:endParaRPr lang="zh-CN" altLang="en-US" sz="2000" dirty="0"/>
          </a:p>
          <a:p>
            <a:pPr>
              <a:lnSpc>
                <a:spcPct val="125000"/>
              </a:lnSpc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）等高线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（等密度线）投影到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ox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面上为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椭圆</a:t>
            </a:r>
            <a:r>
              <a:rPr lang="zh-CN" altLang="en-US" sz="2000" dirty="0" smtClean="0">
                <a:solidFill>
                  <a:srgbClr val="000000"/>
                </a:solidFill>
              </a:rPr>
              <a:t>。</a:t>
            </a:r>
            <a:endParaRPr lang="en-US" altLang="zh-CN" sz="2000" baseline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000000"/>
                </a:solidFill>
              </a:rPr>
              <a:t>（</a:t>
            </a:r>
            <a:r>
              <a:rPr lang="en-US" altLang="zh-CN" sz="2000" dirty="0" smtClean="0">
                <a:solidFill>
                  <a:srgbClr val="000000"/>
                </a:solidFill>
              </a:rPr>
              <a:t>2</a:t>
            </a:r>
            <a:r>
              <a:rPr lang="zh-CN" altLang="en-US" sz="2000" dirty="0" smtClean="0">
                <a:solidFill>
                  <a:srgbClr val="000000"/>
                </a:solidFill>
              </a:rPr>
              <a:t>）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从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原点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到点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的向量为均值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</a:t>
            </a:r>
          </a:p>
          <a:p>
            <a:pPr eaLnBrk="0" hangingPunct="0">
              <a:lnSpc>
                <a:spcPct val="125000"/>
              </a:lnSpc>
            </a:pPr>
            <a:r>
              <a:rPr lang="zh-CN" altLang="en-US" sz="2000" dirty="0" smtClean="0">
                <a:solidFill>
                  <a:srgbClr val="000000"/>
                </a:solidFill>
              </a:rPr>
              <a:t>（</a:t>
            </a:r>
            <a:r>
              <a:rPr lang="en-US" altLang="zh-CN" sz="2000" dirty="0" smtClean="0">
                <a:solidFill>
                  <a:srgbClr val="000000"/>
                </a:solidFill>
              </a:rPr>
              <a:t>3</a:t>
            </a:r>
            <a:r>
              <a:rPr lang="zh-CN" altLang="en-US" sz="2000" dirty="0" smtClean="0">
                <a:solidFill>
                  <a:srgbClr val="000000"/>
                </a:solidFill>
              </a:rPr>
              <a:t>）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椭圆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的位置：由均值向量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决定；</a:t>
            </a:r>
          </a:p>
          <a:p>
            <a:pPr eaLnBrk="0" hangingPunct="0">
              <a:lnSpc>
                <a:spcPct val="125000"/>
              </a:lnSpc>
            </a:pPr>
            <a:r>
              <a:rPr lang="zh-CN" altLang="en-US" sz="2000" dirty="0" smtClean="0">
                <a:solidFill>
                  <a:srgbClr val="000000"/>
                </a:solidFill>
              </a:rPr>
              <a:t>（</a:t>
            </a:r>
            <a:r>
              <a:rPr lang="en-US" altLang="zh-CN" sz="2000" dirty="0" smtClean="0">
                <a:solidFill>
                  <a:srgbClr val="000000"/>
                </a:solidFill>
              </a:rPr>
              <a:t>4</a:t>
            </a:r>
            <a:r>
              <a:rPr lang="zh-CN" altLang="en-US" sz="2000" dirty="0" smtClean="0">
                <a:solidFill>
                  <a:srgbClr val="000000"/>
                </a:solidFill>
              </a:rPr>
              <a:t>）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椭圆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的形状：由协方差矩阵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决定。</a:t>
            </a:r>
          </a:p>
        </p:txBody>
      </p:sp>
    </p:spTree>
    <p:extLst>
      <p:ext uri="{BB962C8B-B14F-4D97-AF65-F5344CB8AC3E}">
        <p14:creationId xmlns:p14="http://schemas.microsoft.com/office/powerpoint/2010/main" val="4346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6"/>
          <p:cNvSpPr>
            <a:spLocks noChangeArrowheads="1"/>
          </p:cNvSpPr>
          <p:nvPr/>
        </p:nvSpPr>
        <p:spPr bwMode="auto">
          <a:xfrm>
            <a:off x="248032" y="2356902"/>
            <a:ext cx="5332080" cy="249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000000"/>
                </a:solidFill>
              </a:rPr>
              <a:t>（</a:t>
            </a:r>
            <a:r>
              <a:rPr lang="en-US" altLang="zh-CN" sz="2000" dirty="0" smtClean="0">
                <a:solidFill>
                  <a:srgbClr val="000000"/>
                </a:solidFill>
              </a:rPr>
              <a:t>1</a:t>
            </a:r>
            <a:r>
              <a:rPr lang="zh-CN" altLang="en-US" sz="2000" dirty="0" smtClean="0">
                <a:solidFill>
                  <a:srgbClr val="000000"/>
                </a:solidFill>
              </a:rPr>
              <a:t>）</a:t>
            </a:r>
            <a:r>
              <a:rPr lang="zh-CN" altLang="en-US" sz="2000" baseline="0" dirty="0" smtClean="0">
                <a:solidFill>
                  <a:srgbClr val="FF0000"/>
                </a:solidFill>
                <a:latin typeface="Times New Roman" pitchFamily="18" charset="0"/>
              </a:rPr>
              <a:t>实际数据集具有正态分布特点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：均值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附近分布较多的样本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；距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均值点越远，样本分布越少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。此时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正态分布（高斯分布）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是一种物理上合理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的近似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。</a:t>
            </a:r>
            <a:endParaRPr lang="en-US" altLang="zh-CN" sz="2000" baseline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000000"/>
                </a:solidFill>
              </a:rPr>
              <a:t>（</a:t>
            </a:r>
            <a:r>
              <a:rPr lang="en-US" altLang="zh-CN" sz="2000" dirty="0" smtClean="0">
                <a:solidFill>
                  <a:srgbClr val="000000"/>
                </a:solidFill>
              </a:rPr>
              <a:t>2</a:t>
            </a:r>
            <a:r>
              <a:rPr lang="zh-CN" altLang="en-US" sz="2000" dirty="0" smtClean="0">
                <a:solidFill>
                  <a:srgbClr val="000000"/>
                </a:solidFill>
              </a:rPr>
              <a:t>）</a:t>
            </a:r>
            <a:r>
              <a:rPr lang="zh-CN" altLang="en-US" sz="2000" dirty="0" smtClean="0">
                <a:solidFill>
                  <a:srgbClr val="FF0000"/>
                </a:solidFill>
              </a:rPr>
              <a:t>正态分布概率模型数学简单</a:t>
            </a:r>
            <a:r>
              <a:rPr lang="zh-CN" altLang="en-US" sz="2000" dirty="0" smtClean="0">
                <a:solidFill>
                  <a:srgbClr val="000000"/>
                </a:solidFill>
              </a:rPr>
              <a:t>：使用均值和方差这些数字特征可以很好的描述。</a:t>
            </a:r>
            <a:endParaRPr lang="en-US" altLang="zh-CN" sz="2000" dirty="0" smtClean="0">
              <a:solidFill>
                <a:srgbClr val="000000"/>
              </a:solidFill>
            </a:endParaRPr>
          </a:p>
        </p:txBody>
      </p:sp>
      <p:pic>
        <p:nvPicPr>
          <p:cNvPr id="11879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58" y="2852936"/>
            <a:ext cx="3867477" cy="3406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28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179512" y="1433603"/>
            <a:ext cx="645270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正态分布模式的贝叶斯决策：基础知识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032" y="1956792"/>
            <a:ext cx="437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模式识别中为什么使用正态分布？</a:t>
            </a:r>
            <a:endParaRPr lang="zh-CN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693" y="4725144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模式识别中，正态分布的例子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07744" y="5125254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右图为</a:t>
            </a:r>
            <a:r>
              <a:rPr lang="zh-CN" altLang="en-US" sz="2000" dirty="0">
                <a:solidFill>
                  <a:srgbClr val="000000"/>
                </a:solidFill>
              </a:rPr>
              <a:t>某大学男生的身高数据，红线是拟合的密度曲线。可见，其</a:t>
            </a:r>
            <a:r>
              <a:rPr lang="zh-CN" altLang="en-US" sz="2000" dirty="0" smtClean="0">
                <a:solidFill>
                  <a:srgbClr val="000000"/>
                </a:solidFill>
              </a:rPr>
              <a:t>身高可以用正态分布很好的近似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2" name="Group 44"/>
          <p:cNvGrpSpPr>
            <a:grpSpLocks/>
          </p:cNvGrpSpPr>
          <p:nvPr/>
        </p:nvGrpSpPr>
        <p:grpSpPr bwMode="auto">
          <a:xfrm>
            <a:off x="697770" y="2259158"/>
            <a:ext cx="6894513" cy="1420813"/>
            <a:chOff x="522" y="766"/>
            <a:chExt cx="4343" cy="895"/>
          </a:xfrm>
        </p:grpSpPr>
        <p:graphicFrame>
          <p:nvGraphicFramePr>
            <p:cNvPr id="43028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1046734"/>
                </p:ext>
              </p:extLst>
            </p:nvPr>
          </p:nvGraphicFramePr>
          <p:xfrm>
            <a:off x="1675" y="1018"/>
            <a:ext cx="1199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189" name="公式" r:id="rId3" imgW="952087" imgH="253890" progId="Equation.3">
                    <p:embed/>
                  </p:oleObj>
                </mc:Choice>
                <mc:Fallback>
                  <p:oleObj name="公式" r:id="rId3" imgW="952087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5" y="1018"/>
                          <a:ext cx="1199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1163856"/>
                </p:ext>
              </p:extLst>
            </p:nvPr>
          </p:nvGraphicFramePr>
          <p:xfrm>
            <a:off x="3330" y="766"/>
            <a:ext cx="1535" cy="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190" name="公式" r:id="rId5" imgW="1218671" imgH="710891" progId="Equation.3">
                    <p:embed/>
                  </p:oleObj>
                </mc:Choice>
                <mc:Fallback>
                  <p:oleObj name="公式" r:id="rId5" imgW="1218671" imgH="7108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0" y="766"/>
                          <a:ext cx="1535" cy="8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30" name="Rectangle 12"/>
            <p:cNvSpPr>
              <a:spLocks noChangeArrowheads="1"/>
            </p:cNvSpPr>
            <p:nvPr/>
          </p:nvSpPr>
          <p:spPr bwMode="auto">
            <a:xfrm>
              <a:off x="522" y="1051"/>
              <a:ext cx="1245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定义：设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一向量</a:t>
              </a:r>
            </a:p>
          </p:txBody>
        </p:sp>
        <p:sp>
          <p:nvSpPr>
            <p:cNvPr id="43031" name="Rectangle 13"/>
            <p:cNvSpPr>
              <a:spLocks noChangeArrowheads="1"/>
            </p:cNvSpPr>
            <p:nvPr/>
          </p:nvSpPr>
          <p:spPr bwMode="auto">
            <a:xfrm>
              <a:off x="2826" y="1071"/>
              <a:ext cx="59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，矩阵</a:t>
              </a:r>
            </a:p>
          </p:txBody>
        </p:sp>
      </p:grpSp>
      <p:grpSp>
        <p:nvGrpSpPr>
          <p:cNvPr id="43013" name="Group 37"/>
          <p:cNvGrpSpPr>
            <a:grpSpLocks/>
          </p:cNvGrpSpPr>
          <p:nvPr/>
        </p:nvGrpSpPr>
        <p:grpSpPr bwMode="auto">
          <a:xfrm>
            <a:off x="776705" y="3441277"/>
            <a:ext cx="3008312" cy="406400"/>
            <a:chOff x="197" y="1556"/>
            <a:chExt cx="1895" cy="256"/>
          </a:xfrm>
        </p:grpSpPr>
        <p:graphicFrame>
          <p:nvGraphicFramePr>
            <p:cNvPr id="4302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5618205"/>
                </p:ext>
              </p:extLst>
            </p:nvPr>
          </p:nvGraphicFramePr>
          <p:xfrm>
            <a:off x="445" y="1565"/>
            <a:ext cx="563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191" name="公式" r:id="rId7" imgW="495085" imgH="190417" progId="Equation.3">
                    <p:embed/>
                  </p:oleObj>
                </mc:Choice>
                <mc:Fallback>
                  <p:oleObj name="公式" r:id="rId7" imgW="495085" imgH="1904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" y="1565"/>
                          <a:ext cx="563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6" name="Rectangle 14"/>
            <p:cNvSpPr>
              <a:spLocks noChangeArrowheads="1"/>
            </p:cNvSpPr>
            <p:nvPr/>
          </p:nvSpPr>
          <p:spPr bwMode="auto">
            <a:xfrm>
              <a:off x="197" y="1559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则</a:t>
              </a:r>
            </a:p>
          </p:txBody>
        </p:sp>
        <p:sp>
          <p:nvSpPr>
            <p:cNvPr id="43027" name="Rectangle 15"/>
            <p:cNvSpPr>
              <a:spLocks noChangeArrowheads="1"/>
            </p:cNvSpPr>
            <p:nvPr/>
          </p:nvSpPr>
          <p:spPr bwMode="auto">
            <a:xfrm>
              <a:off x="1008" y="1556"/>
              <a:ext cx="108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称为二次型。</a:t>
              </a:r>
            </a:p>
          </p:txBody>
        </p:sp>
      </p:grp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5123086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正定二次型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28667" y="5523196"/>
            <a:ext cx="759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对于           （即</a:t>
            </a:r>
            <a:r>
              <a:rPr lang="en-US" altLang="zh-CN" sz="2000" b="1" i="1" dirty="0">
                <a:solidFill>
                  <a:srgbClr val="000000"/>
                </a:solidFill>
              </a:rPr>
              <a:t>X</a:t>
            </a:r>
            <a:r>
              <a:rPr lang="zh-CN" altLang="en-US" sz="2000" dirty="0">
                <a:solidFill>
                  <a:srgbClr val="000000"/>
                </a:solidFill>
              </a:rPr>
              <a:t>分量不全为零），总有               </a:t>
            </a:r>
            <a:r>
              <a:rPr lang="zh-CN" altLang="en-US" sz="2000" dirty="0" smtClean="0">
                <a:solidFill>
                  <a:srgbClr val="000000"/>
                </a:solidFill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</a:rPr>
              <a:t>则称此二次型是正定的，而其对应的矩阵称为正定矩阵。</a:t>
            </a:r>
            <a:endParaRPr lang="zh-CN" altLang="en-US" sz="2000" dirty="0"/>
          </a:p>
        </p:txBody>
      </p:sp>
      <p:graphicFrame>
        <p:nvGraphicFramePr>
          <p:cNvPr id="2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458984"/>
              </p:ext>
            </p:extLst>
          </p:nvPr>
        </p:nvGraphicFramePr>
        <p:xfrm>
          <a:off x="1440223" y="5580242"/>
          <a:ext cx="84931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92" name="公式" r:id="rId9" imgW="507780" imgH="177723" progId="Equation.3">
                  <p:embed/>
                </p:oleObj>
              </mc:Choice>
              <mc:Fallback>
                <p:oleObj name="公式" r:id="rId9" imgW="50778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0223" y="5580242"/>
                        <a:ext cx="849312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936328"/>
              </p:ext>
            </p:extLst>
          </p:nvPr>
        </p:nvGraphicFramePr>
        <p:xfrm>
          <a:off x="5364088" y="5562038"/>
          <a:ext cx="100806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93" name="公式" r:id="rId11" imgW="710891" imgH="203112" progId="Equation.3">
                  <p:embed/>
                </p:oleObj>
              </mc:Choice>
              <mc:Fallback>
                <p:oleObj name="公式" r:id="rId11" imgW="71089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5562038"/>
                        <a:ext cx="1008062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67544" y="205910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二次型</a:t>
            </a:r>
            <a:endParaRPr lang="zh-CN" altLang="en-US" sz="2000" dirty="0"/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179512" y="1433603"/>
            <a:ext cx="645270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正态分布模式的贝叶斯决策：基础知识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806" y="4722976"/>
            <a:ext cx="529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性质：</a:t>
            </a:r>
            <a:r>
              <a:rPr lang="zh-CN" altLang="en-US" sz="2000" dirty="0">
                <a:solidFill>
                  <a:srgbClr val="000000"/>
                </a:solidFill>
              </a:rPr>
              <a:t>二次型中的矩阵</a:t>
            </a:r>
            <a:r>
              <a:rPr lang="en-US" altLang="zh-CN" sz="2000" b="1" i="1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是一个对称矩阵，即 </a:t>
            </a:r>
            <a:endParaRPr lang="zh-CN" altLang="en-US" sz="2000" dirty="0"/>
          </a:p>
        </p:txBody>
      </p:sp>
      <p:graphicFrame>
        <p:nvGraphicFramePr>
          <p:cNvPr id="3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777175"/>
              </p:ext>
            </p:extLst>
          </p:nvPr>
        </p:nvGraphicFramePr>
        <p:xfrm>
          <a:off x="5940152" y="4681731"/>
          <a:ext cx="10620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94" name="公式" r:id="rId13" imgW="520474" imgH="241195" progId="Equation.3">
                  <p:embed/>
                </p:oleObj>
              </mc:Choice>
              <mc:Fallback>
                <p:oleObj name="公式" r:id="rId13" imgW="520474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681731"/>
                        <a:ext cx="106203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3806" y="413443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含义：二次型是一个</a:t>
            </a:r>
            <a:r>
              <a:rPr lang="zh-CN" altLang="en-US" sz="2000" dirty="0" smtClean="0">
                <a:solidFill>
                  <a:srgbClr val="000000"/>
                </a:solidFill>
              </a:rPr>
              <a:t>二</a:t>
            </a:r>
            <a:r>
              <a:rPr lang="zh-CN" altLang="en-US" sz="2000" dirty="0">
                <a:solidFill>
                  <a:srgbClr val="000000"/>
                </a:solidFill>
              </a:rPr>
              <a:t>次齐次多项式</a:t>
            </a:r>
            <a:endParaRPr lang="zh-CN" altLang="en-US" sz="2000" dirty="0"/>
          </a:p>
        </p:txBody>
      </p:sp>
      <p:graphicFrame>
        <p:nvGraphicFramePr>
          <p:cNvPr id="3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429758"/>
              </p:ext>
            </p:extLst>
          </p:nvPr>
        </p:nvGraphicFramePr>
        <p:xfrm>
          <a:off x="5004048" y="4069207"/>
          <a:ext cx="1800200" cy="653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95" name="公式" r:id="rId15" imgW="1218671" imgH="444307" progId="Equation.3">
                  <p:embed/>
                </p:oleObj>
              </mc:Choice>
              <mc:Fallback>
                <p:oleObj name="公式" r:id="rId15" imgW="121867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4069207"/>
                        <a:ext cx="1800200" cy="6537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633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943901" y="3285814"/>
            <a:ext cx="751430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假设</a:t>
            </a:r>
            <a:r>
              <a:rPr lang="en-US" altLang="zh-CN" sz="2000" i="1" dirty="0">
                <a:solidFill>
                  <a:srgbClr val="000000"/>
                </a:solidFill>
              </a:rPr>
              <a:t>p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b="1" i="1" dirty="0">
                <a:solidFill>
                  <a:srgbClr val="000000"/>
                </a:solidFill>
              </a:rPr>
              <a:t>X</a:t>
            </a:r>
            <a:r>
              <a:rPr lang="en-US" altLang="zh-CN" sz="2000" dirty="0">
                <a:solidFill>
                  <a:srgbClr val="000000"/>
                </a:solidFill>
              </a:rPr>
              <a:t>|</a:t>
            </a:r>
            <a:r>
              <a:rPr lang="el-GR" altLang="zh-CN" sz="2000" i="1" dirty="0">
                <a:solidFill>
                  <a:srgbClr val="00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服从正态分布，则具有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M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种模式类别的多变量正态密度函数为：</a:t>
            </a:r>
          </a:p>
        </p:txBody>
      </p:sp>
      <p:graphicFrame>
        <p:nvGraphicFramePr>
          <p:cNvPr id="3893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4434"/>
              </p:ext>
            </p:extLst>
          </p:nvPr>
        </p:nvGraphicFramePr>
        <p:xfrm>
          <a:off x="1043608" y="3868220"/>
          <a:ext cx="5498829" cy="691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96" name="公式" r:id="rId3" imgW="3581400" imgH="482600" progId="Equation.3">
                  <p:embed/>
                </p:oleObj>
              </mc:Choice>
              <mc:Fallback>
                <p:oleObj name="公式" r:id="rId3" imgW="3581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868220"/>
                        <a:ext cx="5498829" cy="691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299488"/>
              </p:ext>
            </p:extLst>
          </p:nvPr>
        </p:nvGraphicFramePr>
        <p:xfrm>
          <a:off x="6732240" y="3995881"/>
          <a:ext cx="143033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97" name="公式" r:id="rId5" imgW="812447" imgH="203112" progId="Equation.3">
                  <p:embed/>
                </p:oleObj>
              </mc:Choice>
              <mc:Fallback>
                <p:oleObj name="公式" r:id="rId5" imgW="81244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3995881"/>
                        <a:ext cx="1430338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00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99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4" name="Rectangle 22"/>
          <p:cNvSpPr>
            <a:spLocks noChangeArrowheads="1"/>
          </p:cNvSpPr>
          <p:nvPr/>
        </p:nvSpPr>
        <p:spPr bwMode="auto">
          <a:xfrm>
            <a:off x="943901" y="4555918"/>
            <a:ext cx="7372515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lnSpc>
                <a:spcPct val="125000"/>
              </a:lnSpc>
            </a:pPr>
            <a:r>
              <a:rPr lang="zh-CN" altLang="en-US" sz="2000" dirty="0" smtClean="0">
                <a:solidFill>
                  <a:srgbClr val="000000"/>
                </a:solidFill>
              </a:rPr>
              <a:t>即，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每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一类模式的分布密度都完全被其均值向量</a:t>
            </a:r>
            <a:r>
              <a:rPr lang="en-US" altLang="zh-CN" sz="2000" b="1" i="1" baseline="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和协方差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矩阵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所</a:t>
            </a:r>
            <a:r>
              <a:rPr lang="zh-CN" altLang="en-US" sz="2000" dirty="0">
                <a:solidFill>
                  <a:srgbClr val="000000"/>
                </a:solidFill>
              </a:rPr>
              <a:t>确定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其定义为：</a:t>
            </a:r>
          </a:p>
        </p:txBody>
      </p:sp>
      <p:graphicFrame>
        <p:nvGraphicFramePr>
          <p:cNvPr id="3893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156620"/>
              </p:ext>
            </p:extLst>
          </p:nvPr>
        </p:nvGraphicFramePr>
        <p:xfrm>
          <a:off x="943901" y="5419873"/>
          <a:ext cx="1281611" cy="372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98" name="公式" r:id="rId7" imgW="787400" imgH="228600" progId="Equation.3">
                  <p:embed/>
                </p:oleObj>
              </mc:Choice>
              <mc:Fallback>
                <p:oleObj name="公式" r:id="rId7" imgW="787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901" y="5419873"/>
                        <a:ext cx="1281611" cy="372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254321"/>
              </p:ext>
            </p:extLst>
          </p:nvPr>
        </p:nvGraphicFramePr>
        <p:xfrm>
          <a:off x="925826" y="5890730"/>
          <a:ext cx="3160444" cy="42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99" name="公式" r:id="rId9" imgW="1803400" imgH="241300" progId="Equation.3">
                  <p:embed/>
                </p:oleObj>
              </mc:Choice>
              <mc:Fallback>
                <p:oleObj name="公式" r:id="rId9" imgW="1803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826" y="5890730"/>
                        <a:ext cx="3160444" cy="42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2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427359" y="1520677"/>
            <a:ext cx="7991589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正态分布模式的最小错误率贝叶斯决策：多类问题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685112"/>
              </p:ext>
            </p:extLst>
          </p:nvPr>
        </p:nvGraphicFramePr>
        <p:xfrm>
          <a:off x="1043608" y="2495179"/>
          <a:ext cx="60483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00" name="公式" r:id="rId11" imgW="4419600" imgH="241300" progId="Equation.3">
                  <p:embed/>
                </p:oleObj>
              </mc:Choice>
              <mc:Fallback>
                <p:oleObj name="公式" r:id="rId11" imgW="4419600" imgH="241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495179"/>
                        <a:ext cx="604837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2060848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最小错误率贝叶斯决策的等价形式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2885704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如何求</a:t>
            </a:r>
            <a:r>
              <a:rPr lang="en-US" altLang="zh-CN" sz="2000" i="1" dirty="0">
                <a:solidFill>
                  <a:srgbClr val="000000"/>
                </a:solidFill>
              </a:rPr>
              <a:t>p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b="1" i="1" dirty="0">
                <a:solidFill>
                  <a:srgbClr val="000000"/>
                </a:solidFill>
              </a:rPr>
              <a:t>X</a:t>
            </a:r>
            <a:r>
              <a:rPr lang="en-US" altLang="zh-CN" sz="2000" dirty="0">
                <a:solidFill>
                  <a:srgbClr val="000000"/>
                </a:solidFill>
              </a:rPr>
              <a:t>|</a:t>
            </a:r>
            <a:r>
              <a:rPr lang="el-GR" altLang="zh-CN" sz="2000" i="1" dirty="0">
                <a:solidFill>
                  <a:srgbClr val="00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) </a:t>
            </a:r>
            <a:r>
              <a:rPr lang="zh-CN" altLang="en-US" sz="2000" dirty="0" smtClean="0"/>
              <a:t>？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23152" y="5411098"/>
            <a:ext cx="4051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</a:rPr>
              <a:t>均值向量</a:t>
            </a:r>
            <a:r>
              <a:rPr lang="en-US" altLang="zh-CN" sz="2000" b="1" i="1" dirty="0" err="1">
                <a:solidFill>
                  <a:srgbClr val="000000"/>
                </a:solidFill>
              </a:rPr>
              <a:t>M</a:t>
            </a:r>
            <a:r>
              <a:rPr lang="en-US" altLang="zh-CN" sz="2000" i="1" baseline="-25000" dirty="0" err="1">
                <a:solidFill>
                  <a:srgbClr val="000000"/>
                </a:solidFill>
              </a:rPr>
              <a:t>i</a:t>
            </a:r>
            <a:r>
              <a:rPr lang="zh-CN" altLang="en-US" sz="2000" dirty="0" smtClean="0"/>
              <a:t>表明了区域中心的位置</a:t>
            </a:r>
            <a:endParaRPr lang="zh-CN" alt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423152" y="5887321"/>
            <a:ext cx="4507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</a:rPr>
              <a:t>协方差矩阵</a:t>
            </a:r>
            <a:r>
              <a:rPr lang="en-US" altLang="zh-CN" sz="2000" b="1" i="1" dirty="0">
                <a:solidFill>
                  <a:srgbClr val="000000"/>
                </a:solidFill>
              </a:rPr>
              <a:t>C</a:t>
            </a:r>
            <a:r>
              <a:rPr lang="en-US" altLang="zh-CN" sz="2000" i="1" baseline="-25000" dirty="0">
                <a:solidFill>
                  <a:srgbClr val="000000"/>
                </a:solidFill>
              </a:rPr>
              <a:t>i</a:t>
            </a:r>
            <a:r>
              <a:rPr lang="zh-CN" altLang="en-US" sz="2000" dirty="0" smtClean="0"/>
              <a:t>反映样本分布区域的形状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18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6" grpId="0"/>
      <p:bldP spid="3893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5"/>
          <p:cNvSpPr>
            <a:spLocks noChangeArrowheads="1"/>
          </p:cNvSpPr>
          <p:nvPr/>
        </p:nvSpPr>
        <p:spPr bwMode="auto">
          <a:xfrm>
            <a:off x="-324544" y="3005106"/>
            <a:ext cx="628599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indent="1219200">
              <a:tabLst>
                <a:tab pos="4051300" algn="l"/>
              </a:tabLst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对正态密度函数，为了方便计算，取对数：</a:t>
            </a:r>
          </a:p>
        </p:txBody>
      </p:sp>
      <p:sp>
        <p:nvSpPr>
          <p:cNvPr id="39966" name="Rectangle 30"/>
          <p:cNvSpPr>
            <a:spLocks noChangeArrowheads="1"/>
          </p:cNvSpPr>
          <p:nvPr/>
        </p:nvSpPr>
        <p:spPr bwMode="auto">
          <a:xfrm>
            <a:off x="179976" y="4390314"/>
            <a:ext cx="9105900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762000">
              <a:lnSpc>
                <a:spcPct val="125000"/>
              </a:lnSpc>
              <a:tabLst>
                <a:tab pos="4051300" algn="l"/>
              </a:tabLst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对数是单调递增函数，取对数后仍有相对应的分类性能。</a:t>
            </a:r>
          </a:p>
        </p:txBody>
      </p:sp>
      <p:graphicFrame>
        <p:nvGraphicFramePr>
          <p:cNvPr id="5018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11864"/>
              </p:ext>
            </p:extLst>
          </p:nvPr>
        </p:nvGraphicFramePr>
        <p:xfrm>
          <a:off x="971600" y="3422971"/>
          <a:ext cx="5112568" cy="42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78" name="公式" r:id="rId3" imgW="2781300" imgH="228600" progId="Equation.3">
                  <p:embed/>
                </p:oleObj>
              </mc:Choice>
              <mc:Fallback>
                <p:oleObj name="公式" r:id="rId3" imgW="2781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422971"/>
                        <a:ext cx="5112568" cy="420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367938"/>
              </p:ext>
            </p:extLst>
          </p:nvPr>
        </p:nvGraphicFramePr>
        <p:xfrm>
          <a:off x="971600" y="3861048"/>
          <a:ext cx="5960113" cy="655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79" name="公式" r:id="rId5" imgW="3581400" imgH="393700" progId="Equation.3">
                  <p:embed/>
                </p:oleObj>
              </mc:Choice>
              <mc:Fallback>
                <p:oleObj name="公式" r:id="rId5" imgW="3581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861048"/>
                        <a:ext cx="5960113" cy="655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77" name="Rectangle 41"/>
          <p:cNvSpPr>
            <a:spLocks noChangeArrowheads="1"/>
          </p:cNvSpPr>
          <p:nvPr/>
        </p:nvSpPr>
        <p:spPr bwMode="auto">
          <a:xfrm>
            <a:off x="582133" y="4869549"/>
            <a:ext cx="415079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indent="304800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去掉与</a:t>
            </a:r>
            <a:r>
              <a:rPr lang="en-US" altLang="zh-CN" sz="2000" i="1" baseline="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无关的项，得判别函数：</a:t>
            </a:r>
          </a:p>
        </p:txBody>
      </p:sp>
      <p:sp>
        <p:nvSpPr>
          <p:cNvPr id="39983" name="Rectangle 47"/>
          <p:cNvSpPr>
            <a:spLocks noChangeArrowheads="1"/>
          </p:cNvSpPr>
          <p:nvPr/>
        </p:nvSpPr>
        <p:spPr bwMode="auto">
          <a:xfrm>
            <a:off x="1907704" y="5915992"/>
            <a:ext cx="647144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eaLnBrk="0" hangingPunct="0"/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——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正态分布的最小错误率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Bayes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决策的判别函数。</a:t>
            </a:r>
          </a:p>
        </p:txBody>
      </p:sp>
      <p:grpSp>
        <p:nvGrpSpPr>
          <p:cNvPr id="39992" name="Group 56"/>
          <p:cNvGrpSpPr>
            <a:grpSpLocks/>
          </p:cNvGrpSpPr>
          <p:nvPr/>
        </p:nvGrpSpPr>
        <p:grpSpPr bwMode="auto">
          <a:xfrm>
            <a:off x="1403648" y="5165162"/>
            <a:ext cx="6912768" cy="856126"/>
            <a:chOff x="548" y="2945"/>
            <a:chExt cx="5212" cy="784"/>
          </a:xfrm>
        </p:grpSpPr>
        <p:graphicFrame>
          <p:nvGraphicFramePr>
            <p:cNvPr id="50188" name="Object 42"/>
            <p:cNvGraphicFramePr>
              <a:graphicFrameLocks noChangeAspect="1"/>
            </p:cNvGraphicFramePr>
            <p:nvPr/>
          </p:nvGraphicFramePr>
          <p:xfrm>
            <a:off x="548" y="2973"/>
            <a:ext cx="4285" cy="4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80" name="公式" r:id="rId7" imgW="3403600" imgH="393700" progId="Equation.3">
                    <p:embed/>
                  </p:oleObj>
                </mc:Choice>
                <mc:Fallback>
                  <p:oleObj name="公式" r:id="rId7" imgW="34036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" y="2973"/>
                          <a:ext cx="4285" cy="4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9" name="Text Box 52"/>
            <p:cNvSpPr txBox="1">
              <a:spLocks noChangeArrowheads="1"/>
            </p:cNvSpPr>
            <p:nvPr/>
          </p:nvSpPr>
          <p:spPr bwMode="auto">
            <a:xfrm>
              <a:off x="4653" y="2945"/>
              <a:ext cx="1107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 anchorCtr="1">
              <a:spAutoFit/>
            </a:bodyPr>
            <a:lstStyle>
              <a:lvl1pPr eaLnBrk="0" hangingPunct="0">
                <a:defRPr baseline="30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baseline="30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baseline="30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baseline="30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baseline="30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30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30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30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30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(4-25)</a:t>
              </a:r>
            </a:p>
          </p:txBody>
        </p:sp>
        <p:graphicFrame>
          <p:nvGraphicFramePr>
            <p:cNvPr id="50190" name="Object 53"/>
            <p:cNvGraphicFramePr>
              <a:graphicFrameLocks noChangeAspect="1"/>
            </p:cNvGraphicFramePr>
            <p:nvPr/>
          </p:nvGraphicFramePr>
          <p:xfrm>
            <a:off x="3667" y="3442"/>
            <a:ext cx="1150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81" name="公式" r:id="rId9" imgW="812447" imgH="203112" progId="Equation.3">
                    <p:embed/>
                  </p:oleObj>
                </mc:Choice>
                <mc:Fallback>
                  <p:oleObj name="公式" r:id="rId9" imgW="812447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7" y="3442"/>
                          <a:ext cx="1150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00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28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427359" y="1520677"/>
            <a:ext cx="799158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正态分布模式的最小错误率贝叶斯决策：多类问题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560" y="2132856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判别函数化简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899592" y="2592239"/>
            <a:ext cx="5577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</a:rPr>
              <a:t>最小错误率</a:t>
            </a:r>
            <a:r>
              <a:rPr lang="en-US" altLang="zh-CN" sz="2000" dirty="0">
                <a:solidFill>
                  <a:srgbClr val="000000"/>
                </a:solidFill>
              </a:rPr>
              <a:t>Bayes</a:t>
            </a:r>
            <a:r>
              <a:rPr lang="zh-CN" altLang="en-US" sz="2000" dirty="0">
                <a:solidFill>
                  <a:srgbClr val="000000"/>
                </a:solidFill>
              </a:rPr>
              <a:t>决策中，</a:t>
            </a:r>
            <a:r>
              <a:rPr lang="el-GR" altLang="zh-CN" sz="2000" i="1" dirty="0">
                <a:solidFill>
                  <a:srgbClr val="00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</a:rPr>
              <a:t>i</a:t>
            </a:r>
            <a:r>
              <a:rPr lang="zh-CN" altLang="en-US" sz="2000" dirty="0">
                <a:solidFill>
                  <a:srgbClr val="000000"/>
                </a:solidFill>
              </a:rPr>
              <a:t>类的判别函数为</a:t>
            </a:r>
            <a:endParaRPr lang="zh-CN" altLang="en-US" sz="2000" dirty="0"/>
          </a:p>
        </p:txBody>
      </p:sp>
      <p:graphicFrame>
        <p:nvGraphicFramePr>
          <p:cNvPr id="22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378624"/>
              </p:ext>
            </p:extLst>
          </p:nvPr>
        </p:nvGraphicFramePr>
        <p:xfrm>
          <a:off x="5790271" y="2593207"/>
          <a:ext cx="1662112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82" name="公式" r:id="rId11" imgW="965200" imgH="228600" progId="Equation.3">
                  <p:embed/>
                </p:oleObj>
              </mc:Choice>
              <mc:Fallback>
                <p:oleObj name="公式" r:id="rId11" imgW="965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0271" y="2593207"/>
                        <a:ext cx="1662112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843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6" grpId="0"/>
      <p:bldP spid="39977" grpId="0"/>
      <p:bldP spid="3998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367468"/>
              </p:ext>
            </p:extLst>
          </p:nvPr>
        </p:nvGraphicFramePr>
        <p:xfrm>
          <a:off x="2195736" y="2532966"/>
          <a:ext cx="5845678" cy="67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924" name="公式" r:id="rId3" imgW="3403600" imgH="393700" progId="Equation.3">
                  <p:embed/>
                </p:oleObj>
              </mc:Choice>
              <mc:Fallback>
                <p:oleObj name="公式" r:id="rId3" imgW="3403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532966"/>
                        <a:ext cx="5845678" cy="676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04" name="Group 18"/>
          <p:cNvGrpSpPr>
            <a:grpSpLocks/>
          </p:cNvGrpSpPr>
          <p:nvPr/>
        </p:nvGrpSpPr>
        <p:grpSpPr bwMode="auto">
          <a:xfrm>
            <a:off x="2358231" y="3175050"/>
            <a:ext cx="5382121" cy="541982"/>
            <a:chOff x="1536" y="3070"/>
            <a:chExt cx="3508" cy="336"/>
          </a:xfrm>
        </p:grpSpPr>
        <p:graphicFrame>
          <p:nvGraphicFramePr>
            <p:cNvPr id="51207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603781"/>
                </p:ext>
              </p:extLst>
            </p:nvPr>
          </p:nvGraphicFramePr>
          <p:xfrm>
            <a:off x="1536" y="3070"/>
            <a:ext cx="2763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925" name="公式" r:id="rId5" imgW="2476500" imgH="241300" progId="Equation.3">
                    <p:embed/>
                  </p:oleObj>
                </mc:Choice>
                <mc:Fallback>
                  <p:oleObj name="公式" r:id="rId5" imgW="24765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3070"/>
                          <a:ext cx="2763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8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6210958"/>
                </p:ext>
              </p:extLst>
            </p:nvPr>
          </p:nvGraphicFramePr>
          <p:xfrm>
            <a:off x="4291" y="3099"/>
            <a:ext cx="753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926" name="公式" r:id="rId7" imgW="647700" imgH="241300" progId="Equation.3">
                    <p:embed/>
                  </p:oleObj>
                </mc:Choice>
                <mc:Fallback>
                  <p:oleObj name="公式" r:id="rId7" imgW="6477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1" y="3099"/>
                          <a:ext cx="753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05" name="Rectangle 21"/>
          <p:cNvSpPr>
            <a:spLocks noChangeArrowheads="1"/>
          </p:cNvSpPr>
          <p:nvPr/>
        </p:nvSpPr>
        <p:spPr bwMode="auto">
          <a:xfrm>
            <a:off x="-399582" y="3212976"/>
            <a:ext cx="371316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1371600"/>
            <a:r>
              <a:rPr lang="zh-CN" altLang="en-US" sz="2000" baseline="0" dirty="0">
                <a:solidFill>
                  <a:srgbClr val="000000"/>
                </a:solidFill>
              </a:rPr>
              <a:t>判决</a:t>
            </a:r>
            <a:r>
              <a:rPr lang="zh-CN" altLang="en-US" sz="2000" baseline="0" dirty="0" smtClean="0">
                <a:solidFill>
                  <a:srgbClr val="000000"/>
                </a:solidFill>
              </a:rPr>
              <a:t>规则：</a:t>
            </a:r>
            <a:endParaRPr lang="zh-CN" altLang="en-US" sz="2000" baseline="0" dirty="0">
              <a:solidFill>
                <a:srgbClr val="000000"/>
              </a:solidFill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28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308931" y="1530188"/>
            <a:ext cx="799158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正态分布模式的最小错误率贝叶斯决策：多类问题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2132856"/>
            <a:ext cx="5404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正态分布的最小错误率贝叶斯决策规则总结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3691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判决函数：</a:t>
            </a:r>
            <a:endParaRPr lang="zh-CN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978133" y="3861048"/>
            <a:ext cx="7338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核心思想：就是把最小错误率贝叶斯决策中的条件概率</a:t>
            </a:r>
            <a:r>
              <a:rPr lang="en-US" altLang="zh-CN" sz="2000" i="1" dirty="0">
                <a:solidFill>
                  <a:srgbClr val="000000"/>
                </a:solidFill>
              </a:rPr>
              <a:t>p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b="1" i="1" dirty="0">
                <a:solidFill>
                  <a:srgbClr val="000000"/>
                </a:solidFill>
              </a:rPr>
              <a:t>X</a:t>
            </a:r>
            <a:r>
              <a:rPr lang="en-US" altLang="zh-CN" sz="2000" dirty="0">
                <a:solidFill>
                  <a:srgbClr val="000000"/>
                </a:solidFill>
              </a:rPr>
              <a:t>|</a:t>
            </a:r>
            <a:r>
              <a:rPr lang="el-GR" altLang="zh-CN" sz="2000" i="1" dirty="0">
                <a:solidFill>
                  <a:srgbClr val="000000"/>
                </a:solidFill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  <a:r>
              <a:rPr lang="zh-CN" altLang="en-US" sz="2000" dirty="0" smtClean="0"/>
              <a:t>用正态分布的形式写出来，然后再化简。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优点：只要知道均值向量和协方差矩阵，就能进行判决了。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389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8" name="Group 62"/>
          <p:cNvGrpSpPr>
            <a:grpSpLocks/>
          </p:cNvGrpSpPr>
          <p:nvPr/>
        </p:nvGrpSpPr>
        <p:grpSpPr bwMode="auto">
          <a:xfrm>
            <a:off x="2400957" y="2189869"/>
            <a:ext cx="6350787" cy="1224136"/>
            <a:chOff x="1059" y="865"/>
            <a:chExt cx="4485" cy="946"/>
          </a:xfrm>
        </p:grpSpPr>
        <p:graphicFrame>
          <p:nvGraphicFramePr>
            <p:cNvPr id="52241" name="Object 20"/>
            <p:cNvGraphicFramePr>
              <a:graphicFrameLocks noChangeAspect="1"/>
            </p:cNvGraphicFramePr>
            <p:nvPr/>
          </p:nvGraphicFramePr>
          <p:xfrm>
            <a:off x="1167" y="865"/>
            <a:ext cx="4302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938" name="公式" r:id="rId3" imgW="3416300" imgH="393700" progId="Equation.3">
                    <p:embed/>
                  </p:oleObj>
                </mc:Choice>
                <mc:Fallback>
                  <p:oleObj name="公式" r:id="rId3" imgW="34163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7" y="865"/>
                          <a:ext cx="4302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42" name="Object 19"/>
            <p:cNvGraphicFramePr>
              <a:graphicFrameLocks noChangeAspect="1"/>
            </p:cNvGraphicFramePr>
            <p:nvPr/>
          </p:nvGraphicFramePr>
          <p:xfrm>
            <a:off x="1130" y="1315"/>
            <a:ext cx="4414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939" name="公式" r:id="rId5" imgW="3505200" imgH="393700" progId="Equation.3">
                    <p:embed/>
                  </p:oleObj>
                </mc:Choice>
                <mc:Fallback>
                  <p:oleObj name="公式" r:id="rId5" imgW="35052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0" y="1315"/>
                          <a:ext cx="4414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44" name="AutoShape 47"/>
            <p:cNvSpPr>
              <a:spLocks/>
            </p:cNvSpPr>
            <p:nvPr/>
          </p:nvSpPr>
          <p:spPr bwMode="auto">
            <a:xfrm>
              <a:off x="1059" y="1076"/>
              <a:ext cx="56" cy="504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endParaRPr lang="zh-CN" altLang="en-US" sz="2400" baseline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2051" name="Group 67"/>
          <p:cNvGrpSpPr>
            <a:grpSpLocks/>
          </p:cNvGrpSpPr>
          <p:nvPr/>
        </p:nvGrpSpPr>
        <p:grpSpPr bwMode="auto">
          <a:xfrm>
            <a:off x="801216" y="3526757"/>
            <a:ext cx="5118100" cy="2541588"/>
            <a:chOff x="2644" y="2387"/>
            <a:chExt cx="3224" cy="1601"/>
          </a:xfrm>
        </p:grpSpPr>
        <p:sp>
          <p:nvSpPr>
            <p:cNvPr id="52235" name="Rectangle 37"/>
            <p:cNvSpPr>
              <a:spLocks noChangeArrowheads="1"/>
            </p:cNvSpPr>
            <p:nvPr/>
          </p:nvSpPr>
          <p:spPr bwMode="auto">
            <a:xfrm>
              <a:off x="2644" y="3201"/>
              <a:ext cx="3224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判别界面                         是</a:t>
              </a:r>
              <a:r>
                <a:rPr lang="en-US" altLang="zh-CN" sz="2000" b="1" i="1" baseline="0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的二次</a:t>
              </a:r>
            </a:p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型方程决定的超曲面。二维判别界</a:t>
              </a:r>
            </a:p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面如图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4.3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所示。 </a:t>
              </a:r>
            </a:p>
          </p:txBody>
        </p:sp>
        <p:graphicFrame>
          <p:nvGraphicFramePr>
            <p:cNvPr id="52236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8842892"/>
                </p:ext>
              </p:extLst>
            </p:nvPr>
          </p:nvGraphicFramePr>
          <p:xfrm>
            <a:off x="3334" y="3249"/>
            <a:ext cx="1027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940" name="公式" r:id="rId7" imgW="1167893" imgH="215806" progId="Equation.3">
                    <p:embed/>
                  </p:oleObj>
                </mc:Choice>
                <mc:Fallback>
                  <p:oleObj name="公式" r:id="rId7" imgW="1167893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3249"/>
                          <a:ext cx="1027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237" name="Group 64"/>
            <p:cNvGrpSpPr>
              <a:grpSpLocks/>
            </p:cNvGrpSpPr>
            <p:nvPr/>
          </p:nvGrpSpPr>
          <p:grpSpPr bwMode="auto">
            <a:xfrm>
              <a:off x="2644" y="2599"/>
              <a:ext cx="2967" cy="608"/>
              <a:chOff x="2644" y="2599"/>
              <a:chExt cx="2967" cy="608"/>
            </a:xfrm>
          </p:grpSpPr>
          <p:graphicFrame>
            <p:nvGraphicFramePr>
              <p:cNvPr id="52239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8408259"/>
                  </p:ext>
                </p:extLst>
              </p:nvPr>
            </p:nvGraphicFramePr>
            <p:xfrm>
              <a:off x="2911" y="2599"/>
              <a:ext cx="2700" cy="6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941" name="公式" r:id="rId9" imgW="2082800" imgH="482600" progId="Equation.3">
                      <p:embed/>
                    </p:oleObj>
                  </mc:Choice>
                  <mc:Fallback>
                    <p:oleObj name="公式" r:id="rId9" imgW="2082800" imgH="482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1" y="2599"/>
                            <a:ext cx="2700" cy="6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2240" name="Rectangle 39"/>
              <p:cNvSpPr>
                <a:spLocks noChangeArrowheads="1"/>
              </p:cNvSpPr>
              <p:nvPr/>
            </p:nvSpPr>
            <p:spPr bwMode="auto">
              <a:xfrm>
                <a:off x="2644" y="2776"/>
                <a:ext cx="316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r>
                  <a:rPr lang="zh-CN" altLang="en-US" sz="2000" baseline="0" dirty="0">
                    <a:solidFill>
                      <a:srgbClr val="000000"/>
                    </a:solidFill>
                    <a:latin typeface="Times New Roman" pitchFamily="18" charset="0"/>
                  </a:rPr>
                  <a:t>若 </a:t>
                </a:r>
              </a:p>
            </p:txBody>
          </p:sp>
        </p:grpSp>
        <p:sp>
          <p:nvSpPr>
            <p:cNvPr id="52238" name="Rectangle 52"/>
            <p:cNvSpPr>
              <a:spLocks noChangeArrowheads="1"/>
            </p:cNvSpPr>
            <p:nvPr/>
          </p:nvSpPr>
          <p:spPr bwMode="auto">
            <a:xfrm>
              <a:off x="2644" y="2387"/>
              <a:ext cx="1295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决策规则为： </a:t>
              </a:r>
              <a:endParaRPr lang="zh-CN" altLang="en-US" sz="2000" baseline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2045" name="Group 61"/>
          <p:cNvGrpSpPr>
            <a:grpSpLocks/>
          </p:cNvGrpSpPr>
          <p:nvPr/>
        </p:nvGrpSpPr>
        <p:grpSpPr bwMode="auto">
          <a:xfrm>
            <a:off x="5860718" y="3420324"/>
            <a:ext cx="2941848" cy="2897959"/>
            <a:chOff x="227" y="1831"/>
            <a:chExt cx="2282" cy="2175"/>
          </a:xfrm>
        </p:grpSpPr>
        <p:grpSp>
          <p:nvGrpSpPr>
            <p:cNvPr id="52231" name="Group 58"/>
            <p:cNvGrpSpPr>
              <a:grpSpLocks/>
            </p:cNvGrpSpPr>
            <p:nvPr/>
          </p:nvGrpSpPr>
          <p:grpSpPr bwMode="auto">
            <a:xfrm>
              <a:off x="227" y="1831"/>
              <a:ext cx="2282" cy="1944"/>
              <a:chOff x="208" y="2060"/>
              <a:chExt cx="2282" cy="1944"/>
            </a:xfrm>
          </p:grpSpPr>
          <p:pic>
            <p:nvPicPr>
              <p:cNvPr id="52233" name="Picture 56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" y="2060"/>
                <a:ext cx="2282" cy="19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00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99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2234" name="Line 57"/>
              <p:cNvSpPr>
                <a:spLocks noChangeShapeType="1"/>
              </p:cNvSpPr>
              <p:nvPr/>
            </p:nvSpPr>
            <p:spPr bwMode="auto">
              <a:xfrm flipV="1">
                <a:off x="384" y="3803"/>
                <a:ext cx="1948" cy="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 anchorCtr="1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2232" name="Rectangle 59"/>
            <p:cNvSpPr>
              <a:spLocks noChangeArrowheads="1"/>
            </p:cNvSpPr>
            <p:nvPr/>
          </p:nvSpPr>
          <p:spPr bwMode="auto">
            <a:xfrm>
              <a:off x="681" y="3774"/>
              <a:ext cx="1061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图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4.3  </a:t>
              </a:r>
              <a:r>
                <a:rPr lang="en-US" altLang="zh-CN" sz="2000" b="1" i="1" baseline="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r>
                <a:rPr lang="en-US" altLang="zh-CN" sz="2000" baseline="-25000" dirty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≠</a:t>
              </a:r>
              <a:r>
                <a:rPr lang="en-US" altLang="zh-CN" sz="2000" b="1" i="1" baseline="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r>
                <a:rPr lang="en-US" altLang="zh-CN" sz="2000" baseline="-25000" dirty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时</a:t>
              </a:r>
            </a:p>
          </p:txBody>
        </p:sp>
      </p:grpSp>
      <p:sp>
        <p:nvSpPr>
          <p:cNvPr id="32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2800" dirty="0"/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323528" y="1427985"/>
            <a:ext cx="799158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正态分布模式的最小错误率贝叶斯决策：两类问题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1891831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</a:rPr>
              <a:t>当</a:t>
            </a:r>
            <a:r>
              <a:rPr lang="en-US" altLang="zh-CN" sz="2000" b="1" i="1" dirty="0">
                <a:solidFill>
                  <a:srgbClr val="000000"/>
                </a:solidFill>
              </a:rPr>
              <a:t>C</a:t>
            </a:r>
            <a:r>
              <a:rPr lang="en-US" altLang="zh-CN" sz="2000" baseline="-25000" dirty="0">
                <a:solidFill>
                  <a:srgbClr val="000000"/>
                </a:solidFill>
              </a:rPr>
              <a:t>1</a:t>
            </a:r>
            <a:r>
              <a:rPr lang="en-US" altLang="en-US" sz="2000" dirty="0">
                <a:solidFill>
                  <a:srgbClr val="000000"/>
                </a:solidFill>
              </a:rPr>
              <a:t>≠</a:t>
            </a:r>
            <a:r>
              <a:rPr lang="en-US" altLang="zh-CN" sz="2000" b="1" i="1" dirty="0">
                <a:solidFill>
                  <a:srgbClr val="000000"/>
                </a:solidFill>
              </a:rPr>
              <a:t>C</a:t>
            </a:r>
            <a:r>
              <a:rPr lang="en-US" altLang="zh-CN" sz="2000" baseline="-25000" dirty="0">
                <a:solidFill>
                  <a:srgbClr val="000000"/>
                </a:solidFill>
              </a:rPr>
              <a:t>2</a:t>
            </a:r>
            <a:r>
              <a:rPr lang="zh-CN" altLang="en-US" sz="2000" dirty="0">
                <a:solidFill>
                  <a:srgbClr val="000000"/>
                </a:solidFill>
              </a:rPr>
              <a:t>时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01216" y="258894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判别函数为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71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4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945312"/>
              </p:ext>
            </p:extLst>
          </p:nvPr>
        </p:nvGraphicFramePr>
        <p:xfrm>
          <a:off x="1012523" y="2745472"/>
          <a:ext cx="6427887" cy="935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35" name="公式" r:id="rId3" imgW="4533900" imgH="635000" progId="Equation.3">
                  <p:embed/>
                </p:oleObj>
              </mc:Choice>
              <mc:Fallback>
                <p:oleObj name="公式" r:id="rId3" imgW="45339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523" y="2745472"/>
                        <a:ext cx="6427887" cy="9350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65" name="Rectangle 57"/>
          <p:cNvSpPr>
            <a:spLocks noChangeArrowheads="1"/>
          </p:cNvSpPr>
          <p:nvPr/>
        </p:nvSpPr>
        <p:spPr bwMode="auto">
          <a:xfrm>
            <a:off x="992784" y="3793116"/>
            <a:ext cx="3326538" cy="1633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lnSpc>
                <a:spcPct val="125000"/>
              </a:lnSpc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判别界面特点：</a:t>
            </a:r>
            <a:endParaRPr lang="en-US" altLang="zh-CN" sz="2000" baseline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0" hangingPunct="0">
              <a:lnSpc>
                <a:spcPct val="125000"/>
              </a:lnSpc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为</a:t>
            </a:r>
            <a:r>
              <a:rPr lang="en-US" altLang="zh-CN" sz="2000" b="1" i="1" baseline="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的线性函数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，是一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超平面。当为二维时，判别界面为一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直线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，如图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4.4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所示。</a:t>
            </a:r>
          </a:p>
        </p:txBody>
      </p:sp>
      <p:sp>
        <p:nvSpPr>
          <p:cNvPr id="53261" name="Rectangle 66"/>
          <p:cNvSpPr>
            <a:spLocks noChangeArrowheads="1"/>
          </p:cNvSpPr>
          <p:nvPr/>
        </p:nvSpPr>
        <p:spPr bwMode="auto">
          <a:xfrm>
            <a:off x="25400" y="6654800"/>
            <a:ext cx="18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zh-CN" baseline="0">
              <a:solidFill>
                <a:srgbClr val="FFFFFF"/>
              </a:solidFill>
            </a:endParaRPr>
          </a:p>
        </p:txBody>
      </p:sp>
      <p:sp>
        <p:nvSpPr>
          <p:cNvPr id="43075" name="Rectangle 67"/>
          <p:cNvSpPr>
            <a:spLocks noChangeArrowheads="1"/>
          </p:cNvSpPr>
          <p:nvPr/>
        </p:nvSpPr>
        <p:spPr bwMode="auto">
          <a:xfrm>
            <a:off x="7559743" y="3140968"/>
            <a:ext cx="88547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(4-28)</a:t>
            </a:r>
          </a:p>
        </p:txBody>
      </p: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28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323528" y="1427985"/>
            <a:ext cx="799158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正态分布模式的最小错误率贝叶斯决策：两类问题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" y="1891831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0000"/>
                </a:solidFill>
              </a:rPr>
              <a:t>当</a:t>
            </a:r>
            <a:r>
              <a:rPr lang="en-US" altLang="zh-CN" sz="2000" b="1" i="1" dirty="0">
                <a:solidFill>
                  <a:srgbClr val="000000"/>
                </a:solidFill>
              </a:rPr>
              <a:t>C</a:t>
            </a:r>
            <a:r>
              <a:rPr lang="en-US" altLang="zh-CN" sz="2000" baseline="-25000" dirty="0">
                <a:solidFill>
                  <a:srgbClr val="000000"/>
                </a:solidFill>
              </a:rPr>
              <a:t>1</a:t>
            </a:r>
            <a:r>
              <a:rPr lang="en-US" altLang="zh-CN" sz="2000" dirty="0">
                <a:solidFill>
                  <a:srgbClr val="000000"/>
                </a:solidFill>
              </a:rPr>
              <a:t>=</a:t>
            </a:r>
            <a:r>
              <a:rPr lang="en-US" altLang="zh-CN" sz="2000" b="1" i="1" dirty="0">
                <a:solidFill>
                  <a:srgbClr val="000000"/>
                </a:solidFill>
              </a:rPr>
              <a:t>C</a:t>
            </a:r>
            <a:r>
              <a:rPr lang="en-US" altLang="zh-CN" sz="2000" baseline="-25000" dirty="0">
                <a:solidFill>
                  <a:srgbClr val="000000"/>
                </a:solidFill>
              </a:rPr>
              <a:t>2</a:t>
            </a:r>
            <a:r>
              <a:rPr lang="en-US" altLang="zh-CN" sz="2000" dirty="0">
                <a:solidFill>
                  <a:srgbClr val="000000"/>
                </a:solidFill>
              </a:rPr>
              <a:t>=</a:t>
            </a:r>
            <a:r>
              <a:rPr lang="en-US" altLang="zh-CN" sz="2000" b="1" i="1" dirty="0">
                <a:solidFill>
                  <a:srgbClr val="000000"/>
                </a:solidFill>
              </a:rPr>
              <a:t>C</a:t>
            </a:r>
            <a:r>
              <a:rPr lang="zh-CN" altLang="en-US" sz="2000" dirty="0" smtClean="0">
                <a:solidFill>
                  <a:srgbClr val="000000"/>
                </a:solidFill>
              </a:rPr>
              <a:t>时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995363" y="229194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判别界面为</a:t>
            </a:r>
            <a:endParaRPr lang="zh-CN" altLang="en-US" sz="2000" dirty="0"/>
          </a:p>
        </p:txBody>
      </p:sp>
      <p:grpSp>
        <p:nvGrpSpPr>
          <p:cNvPr id="26" name="Group 72"/>
          <p:cNvGrpSpPr>
            <a:grpSpLocks/>
          </p:cNvGrpSpPr>
          <p:nvPr/>
        </p:nvGrpSpPr>
        <p:grpSpPr bwMode="auto">
          <a:xfrm>
            <a:off x="5284113" y="3746919"/>
            <a:ext cx="3434420" cy="2476893"/>
            <a:chOff x="346" y="850"/>
            <a:chExt cx="2666" cy="2236"/>
          </a:xfrm>
        </p:grpSpPr>
        <p:grpSp>
          <p:nvGrpSpPr>
            <p:cNvPr id="27" name="Group 65"/>
            <p:cNvGrpSpPr>
              <a:grpSpLocks/>
            </p:cNvGrpSpPr>
            <p:nvPr/>
          </p:nvGrpSpPr>
          <p:grpSpPr bwMode="auto">
            <a:xfrm>
              <a:off x="346" y="850"/>
              <a:ext cx="2666" cy="1983"/>
              <a:chOff x="346" y="796"/>
              <a:chExt cx="2666" cy="1983"/>
            </a:xfrm>
          </p:grpSpPr>
          <p:pic>
            <p:nvPicPr>
              <p:cNvPr id="31" name="Picture 6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" y="796"/>
                <a:ext cx="2666" cy="1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Line 28"/>
              <p:cNvSpPr>
                <a:spLocks noChangeShapeType="1"/>
              </p:cNvSpPr>
              <p:nvPr/>
            </p:nvSpPr>
            <p:spPr bwMode="auto">
              <a:xfrm flipV="1">
                <a:off x="502" y="2590"/>
                <a:ext cx="2335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 anchorCtr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8" name="Group 33"/>
            <p:cNvGrpSpPr>
              <a:grpSpLocks/>
            </p:cNvGrpSpPr>
            <p:nvPr/>
          </p:nvGrpSpPr>
          <p:grpSpPr bwMode="auto">
            <a:xfrm>
              <a:off x="494" y="2836"/>
              <a:ext cx="2482" cy="250"/>
              <a:chOff x="887" y="2717"/>
              <a:chExt cx="2482" cy="250"/>
            </a:xfrm>
          </p:grpSpPr>
          <p:sp>
            <p:nvSpPr>
              <p:cNvPr id="29" name="Rectangle 30"/>
              <p:cNvSpPr>
                <a:spLocks noChangeArrowheads="1"/>
              </p:cNvSpPr>
              <p:nvPr/>
            </p:nvSpPr>
            <p:spPr bwMode="auto">
              <a:xfrm>
                <a:off x="887" y="2717"/>
                <a:ext cx="131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00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99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r>
                  <a:rPr lang="zh-CN" altLang="en-US" sz="2000" baseline="0" dirty="0">
                    <a:solidFill>
                      <a:srgbClr val="000000"/>
                    </a:solidFill>
                    <a:latin typeface="Times New Roman" pitchFamily="18" charset="0"/>
                  </a:rPr>
                  <a:t>图</a:t>
                </a:r>
                <a:r>
                  <a:rPr lang="en-US" altLang="zh-CN" sz="2000" baseline="0" dirty="0">
                    <a:solidFill>
                      <a:srgbClr val="000000"/>
                    </a:solidFill>
                    <a:latin typeface="Times New Roman" pitchFamily="18" charset="0"/>
                  </a:rPr>
                  <a:t>4.4  </a:t>
                </a:r>
                <a:r>
                  <a:rPr lang="en-US" altLang="zh-CN" sz="2000" b="1" i="1" baseline="0" dirty="0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r>
                  <a:rPr lang="en-US" altLang="zh-CN" sz="2000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zh-CN" sz="2000" baseline="0" dirty="0">
                    <a:solidFill>
                      <a:srgbClr val="000000"/>
                    </a:solidFill>
                    <a:latin typeface="Times New Roman" pitchFamily="18" charset="0"/>
                  </a:rPr>
                  <a:t>=</a:t>
                </a:r>
                <a:r>
                  <a:rPr lang="en-US" altLang="zh-CN" sz="2000" b="1" i="1" baseline="0" dirty="0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r>
                  <a:rPr lang="en-US" altLang="zh-CN" sz="2000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zh-CN" sz="2000" baseline="0" dirty="0">
                    <a:solidFill>
                      <a:srgbClr val="000000"/>
                    </a:solidFill>
                    <a:latin typeface="Times New Roman" pitchFamily="18" charset="0"/>
                  </a:rPr>
                  <a:t>=</a:t>
                </a:r>
                <a:r>
                  <a:rPr lang="en-US" altLang="zh-CN" sz="2000" b="1" i="1" baseline="0" dirty="0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r>
                  <a:rPr lang="zh-CN" altLang="en-US" sz="2000" baseline="0" dirty="0">
                    <a:solidFill>
                      <a:srgbClr val="000000"/>
                    </a:solidFill>
                    <a:latin typeface="Times New Roman" pitchFamily="18" charset="0"/>
                  </a:rPr>
                  <a:t>，</a:t>
                </a:r>
              </a:p>
            </p:txBody>
          </p:sp>
          <p:graphicFrame>
            <p:nvGraphicFramePr>
              <p:cNvPr id="30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398823"/>
                  </p:ext>
                </p:extLst>
              </p:nvPr>
            </p:nvGraphicFramePr>
            <p:xfrm>
              <a:off x="2330" y="2728"/>
              <a:ext cx="1039" cy="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4936" name="公式" r:id="rId6" imgW="952087" imgH="215806" progId="Equation.3">
                      <p:embed/>
                    </p:oleObj>
                  </mc:Choice>
                  <mc:Fallback>
                    <p:oleObj name="公式" r:id="rId6" imgW="952087" imgH="21580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0" y="2728"/>
                            <a:ext cx="1039" cy="2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280710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65" grpId="0"/>
      <p:bldP spid="4307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091450"/>
              </p:ext>
            </p:extLst>
          </p:nvPr>
        </p:nvGraphicFramePr>
        <p:xfrm>
          <a:off x="994555" y="2748990"/>
          <a:ext cx="5279200" cy="614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865" name="公式" r:id="rId3" imgW="3302000" imgH="393700" progId="Equation.3">
                  <p:embed/>
                </p:oleObj>
              </mc:Choice>
              <mc:Fallback>
                <p:oleObj name="公式" r:id="rId3" imgW="3302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555" y="2748990"/>
                        <a:ext cx="5279200" cy="614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971600" y="3446025"/>
            <a:ext cx="281068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判别界面如图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4.5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所示。</a:t>
            </a:r>
          </a:p>
        </p:txBody>
      </p:sp>
      <p:grpSp>
        <p:nvGrpSpPr>
          <p:cNvPr id="44103" name="Group 71"/>
          <p:cNvGrpSpPr>
            <a:grpSpLocks/>
          </p:cNvGrpSpPr>
          <p:nvPr/>
        </p:nvGrpSpPr>
        <p:grpSpPr bwMode="auto">
          <a:xfrm>
            <a:off x="5076056" y="3446025"/>
            <a:ext cx="3419872" cy="2729707"/>
            <a:chOff x="3088" y="804"/>
            <a:chExt cx="2493" cy="2293"/>
          </a:xfrm>
        </p:grpSpPr>
        <p:pic>
          <p:nvPicPr>
            <p:cNvPr id="54283" name="Picture 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" y="804"/>
              <a:ext cx="2493" cy="19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284" name="Rectangle 66"/>
            <p:cNvSpPr>
              <a:spLocks noChangeArrowheads="1"/>
            </p:cNvSpPr>
            <p:nvPr/>
          </p:nvSpPr>
          <p:spPr bwMode="auto">
            <a:xfrm>
              <a:off x="3227" y="2847"/>
              <a:ext cx="22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图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4.5  </a:t>
              </a:r>
              <a:r>
                <a:rPr lang="en-US" altLang="zh-CN" sz="2000" b="1" i="1" baseline="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r>
                <a:rPr lang="en-US" altLang="zh-CN" sz="2000" baseline="-25000" dirty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=</a:t>
              </a:r>
              <a:r>
                <a:rPr lang="en-US" altLang="zh-CN" sz="2000" b="1" i="1" baseline="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r>
                <a:rPr lang="en-US" altLang="zh-CN" sz="2000" baseline="-25000" dirty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=</a:t>
              </a:r>
              <a:r>
                <a:rPr lang="en-US" altLang="zh-CN" sz="2000" b="1" i="1" baseline="0" dirty="0">
                  <a:solidFill>
                    <a:srgbClr val="000000"/>
                  </a:solidFill>
                  <a:latin typeface="Times New Roman" pitchFamily="18" charset="0"/>
                </a:rPr>
                <a:t>I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且先验概率相等 </a:t>
              </a:r>
            </a:p>
          </p:txBody>
        </p:sp>
      </p:grp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28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23528" y="1427985"/>
            <a:ext cx="799158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正态分布模式的最小错误率贝叶斯决策：两类问题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800" y="1891831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0000"/>
                </a:solidFill>
              </a:rPr>
              <a:t>当                                                                       时</a:t>
            </a:r>
            <a:endParaRPr lang="zh-CN" altLang="en-US" sz="2000" dirty="0"/>
          </a:p>
        </p:txBody>
      </p:sp>
      <p:graphicFrame>
        <p:nvGraphicFramePr>
          <p:cNvPr id="2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175427"/>
              </p:ext>
            </p:extLst>
          </p:nvPr>
        </p:nvGraphicFramePr>
        <p:xfrm>
          <a:off x="1331640" y="1839858"/>
          <a:ext cx="4539671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866" name="公式" r:id="rId6" imgW="2019300" imgH="393700" progId="Equation.3">
                  <p:embed/>
                </p:oleObj>
              </mc:Choice>
              <mc:Fallback>
                <p:oleObj name="公式" r:id="rId6" imgW="2019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839858"/>
                        <a:ext cx="4539671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71600" y="234888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判别函数化简为：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64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第四章 提纲</a:t>
            </a:r>
            <a:endParaRPr lang="zh-CN" altLang="zh-CN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2060848"/>
            <a:ext cx="7772400" cy="3960439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4.1</a:t>
            </a:r>
            <a:r>
              <a:rPr lang="zh-CN" altLang="en-US" sz="2400" dirty="0" smtClean="0"/>
              <a:t>研究对象及相关概率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000" dirty="0" smtClean="0"/>
              <a:t>给定例子，会区分确定性事件和随机事件，并能选择相应的分类方法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会使用基本概率攻击进行简单的推导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能</a:t>
            </a:r>
            <a:r>
              <a:rPr lang="zh-CN" altLang="en-US" sz="2000" dirty="0" smtClean="0"/>
              <a:t>写出先验概率、后验概率和条件概率的关系式，并说明各项的物理意义</a:t>
            </a:r>
            <a:endParaRPr lang="en-US" altLang="zh-CN" sz="2000" dirty="0" smtClean="0"/>
          </a:p>
          <a:p>
            <a:r>
              <a:rPr lang="en-US" altLang="zh-CN" sz="2400" dirty="0" smtClean="0"/>
              <a:t>4.2</a:t>
            </a:r>
            <a:r>
              <a:rPr lang="zh-CN" altLang="en-US" sz="2400" dirty="0" smtClean="0"/>
              <a:t> 贝叶斯决策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使用最小错误率贝叶斯决策技术进行分类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会使用最小风险贝叶斯决策技术进行分类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使用正态分布模式的贝叶斯决策技术进行分类</a:t>
            </a:r>
            <a:endParaRPr lang="en-US" altLang="zh-CN" sz="2000" dirty="0" smtClean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760787" y="6334124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790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9" name="Group 72"/>
          <p:cNvGrpSpPr>
            <a:grpSpLocks/>
          </p:cNvGrpSpPr>
          <p:nvPr/>
        </p:nvGrpSpPr>
        <p:grpSpPr bwMode="auto">
          <a:xfrm>
            <a:off x="1691680" y="2696726"/>
            <a:ext cx="4802857" cy="868759"/>
            <a:chOff x="1440" y="887"/>
            <a:chExt cx="3434" cy="725"/>
          </a:xfrm>
        </p:grpSpPr>
        <p:graphicFrame>
          <p:nvGraphicFramePr>
            <p:cNvPr id="55308" name="Object 38"/>
            <p:cNvGraphicFramePr>
              <a:graphicFrameLocks noChangeAspect="1"/>
            </p:cNvGraphicFramePr>
            <p:nvPr/>
          </p:nvGraphicFramePr>
          <p:xfrm>
            <a:off x="1440" y="902"/>
            <a:ext cx="3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64" name="公式" r:id="rId3" imgW="241091" imgH="215713" progId="Equation.3">
                    <p:embed/>
                  </p:oleObj>
                </mc:Choice>
                <mc:Fallback>
                  <p:oleObj name="公式" r:id="rId3" imgW="241091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902"/>
                          <a:ext cx="30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9" name="Object 39"/>
            <p:cNvGraphicFramePr>
              <a:graphicFrameLocks noChangeAspect="1"/>
            </p:cNvGraphicFramePr>
            <p:nvPr/>
          </p:nvGraphicFramePr>
          <p:xfrm>
            <a:off x="1990" y="887"/>
            <a:ext cx="55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65" name="公式" r:id="rId5" imgW="444307" imgH="241195" progId="Equation.3">
                    <p:embed/>
                  </p:oleObj>
                </mc:Choice>
                <mc:Fallback>
                  <p:oleObj name="公式" r:id="rId5" imgW="44430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0" y="887"/>
                          <a:ext cx="559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0" name="Object 40"/>
            <p:cNvGraphicFramePr>
              <a:graphicFrameLocks noChangeAspect="1"/>
            </p:cNvGraphicFramePr>
            <p:nvPr/>
          </p:nvGraphicFramePr>
          <p:xfrm>
            <a:off x="2735" y="887"/>
            <a:ext cx="59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66" name="公式" r:id="rId7" imgW="469696" imgH="241195" progId="Equation.3">
                    <p:embed/>
                  </p:oleObj>
                </mc:Choice>
                <mc:Fallback>
                  <p:oleObj name="公式" r:id="rId7" imgW="469696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5" y="887"/>
                          <a:ext cx="59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1" name="Object 41"/>
            <p:cNvGraphicFramePr>
              <a:graphicFrameLocks noChangeAspect="1"/>
            </p:cNvGraphicFramePr>
            <p:nvPr/>
          </p:nvGraphicFramePr>
          <p:xfrm>
            <a:off x="3487" y="887"/>
            <a:ext cx="623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67" name="公式" r:id="rId9" imgW="495085" imgH="241195" progId="Equation.3">
                    <p:embed/>
                  </p:oleObj>
                </mc:Choice>
                <mc:Fallback>
                  <p:oleObj name="公式" r:id="rId9" imgW="495085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7" y="887"/>
                          <a:ext cx="623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2" name="Object 42"/>
            <p:cNvGraphicFramePr>
              <a:graphicFrameLocks noChangeAspect="1"/>
            </p:cNvGraphicFramePr>
            <p:nvPr/>
          </p:nvGraphicFramePr>
          <p:xfrm>
            <a:off x="4282" y="887"/>
            <a:ext cx="55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68" name="公式" r:id="rId11" imgW="444307" imgH="241195" progId="Equation.3">
                    <p:embed/>
                  </p:oleObj>
                </mc:Choice>
                <mc:Fallback>
                  <p:oleObj name="公式" r:id="rId11" imgW="44430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2" y="887"/>
                          <a:ext cx="559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3" name="Object 43"/>
            <p:cNvGraphicFramePr>
              <a:graphicFrameLocks noChangeAspect="1"/>
            </p:cNvGraphicFramePr>
            <p:nvPr/>
          </p:nvGraphicFramePr>
          <p:xfrm>
            <a:off x="1440" y="1324"/>
            <a:ext cx="3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69" name="公式" r:id="rId13" imgW="266353" imgH="215619" progId="Equation.3">
                    <p:embed/>
                  </p:oleObj>
                </mc:Choice>
                <mc:Fallback>
                  <p:oleObj name="公式" r:id="rId13" imgW="266353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324"/>
                          <a:ext cx="33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4" name="Object 44"/>
            <p:cNvGraphicFramePr>
              <a:graphicFrameLocks noChangeAspect="1"/>
            </p:cNvGraphicFramePr>
            <p:nvPr/>
          </p:nvGraphicFramePr>
          <p:xfrm>
            <a:off x="1990" y="1308"/>
            <a:ext cx="59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70" name="公式" r:id="rId15" imgW="469696" imgH="241195" progId="Equation.3">
                    <p:embed/>
                  </p:oleObj>
                </mc:Choice>
                <mc:Fallback>
                  <p:oleObj name="公式" r:id="rId15" imgW="469696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0" y="1308"/>
                          <a:ext cx="59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5" name="Object 45"/>
            <p:cNvGraphicFramePr>
              <a:graphicFrameLocks noChangeAspect="1"/>
            </p:cNvGraphicFramePr>
            <p:nvPr/>
          </p:nvGraphicFramePr>
          <p:xfrm>
            <a:off x="2735" y="1308"/>
            <a:ext cx="55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71" name="公式" r:id="rId17" imgW="444307" imgH="241195" progId="Equation.3">
                    <p:embed/>
                  </p:oleObj>
                </mc:Choice>
                <mc:Fallback>
                  <p:oleObj name="公式" r:id="rId17" imgW="44430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5" y="1308"/>
                          <a:ext cx="559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6" name="Object 46"/>
            <p:cNvGraphicFramePr>
              <a:graphicFrameLocks noChangeAspect="1"/>
            </p:cNvGraphicFramePr>
            <p:nvPr/>
          </p:nvGraphicFramePr>
          <p:xfrm>
            <a:off x="3487" y="1308"/>
            <a:ext cx="52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72" name="公式" r:id="rId19" imgW="418918" imgH="241195" progId="Equation.3">
                    <p:embed/>
                  </p:oleObj>
                </mc:Choice>
                <mc:Fallback>
                  <p:oleObj name="公式" r:id="rId19" imgW="418918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7" y="1308"/>
                          <a:ext cx="52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7" name="Object 47"/>
            <p:cNvGraphicFramePr>
              <a:graphicFrameLocks noChangeAspect="1"/>
            </p:cNvGraphicFramePr>
            <p:nvPr/>
          </p:nvGraphicFramePr>
          <p:xfrm>
            <a:off x="4282" y="1308"/>
            <a:ext cx="59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73" name="公式" r:id="rId21" imgW="469696" imgH="241195" progId="Equation.3">
                    <p:embed/>
                  </p:oleObj>
                </mc:Choice>
                <mc:Fallback>
                  <p:oleObj name="公式" r:id="rId21" imgW="469696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2" y="1308"/>
                          <a:ext cx="59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300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760163"/>
              </p:ext>
            </p:extLst>
          </p:nvPr>
        </p:nvGraphicFramePr>
        <p:xfrm>
          <a:off x="685800" y="4085173"/>
          <a:ext cx="1494160" cy="700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74" name="公式" r:id="rId23" imgW="977900" imgH="457200" progId="Equation.3">
                  <p:embed/>
                </p:oleObj>
              </mc:Choice>
              <mc:Fallback>
                <p:oleObj name="公式" r:id="rId23" imgW="977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085173"/>
                        <a:ext cx="1494160" cy="700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Rectangle 62"/>
          <p:cNvSpPr>
            <a:spLocks noChangeArrowheads="1"/>
          </p:cNvSpPr>
          <p:nvPr/>
        </p:nvSpPr>
        <p:spPr bwMode="auto">
          <a:xfrm>
            <a:off x="-77788" y="3659498"/>
            <a:ext cx="922178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609600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其均值向量和协方差矩阵可用下式估计：</a:t>
            </a:r>
          </a:p>
        </p:txBody>
      </p:sp>
      <p:sp>
        <p:nvSpPr>
          <p:cNvPr id="55302" name="Rectangle 63"/>
          <p:cNvSpPr>
            <a:spLocks noChangeArrowheads="1"/>
          </p:cNvSpPr>
          <p:nvPr/>
        </p:nvSpPr>
        <p:spPr bwMode="auto">
          <a:xfrm>
            <a:off x="-77788" y="4221088"/>
            <a:ext cx="36099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indent="609600"/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                          (4-30)</a:t>
            </a:r>
          </a:p>
        </p:txBody>
      </p:sp>
      <p:graphicFrame>
        <p:nvGraphicFramePr>
          <p:cNvPr id="55303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333012"/>
              </p:ext>
            </p:extLst>
          </p:nvPr>
        </p:nvGraphicFramePr>
        <p:xfrm>
          <a:off x="3842932" y="4035542"/>
          <a:ext cx="2933749" cy="773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75" name="公式" r:id="rId25" imgW="1752600" imgH="457200" progId="Equation.3">
                  <p:embed/>
                </p:oleObj>
              </mc:Choice>
              <mc:Fallback>
                <p:oleObj name="公式" r:id="rId25" imgW="1752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2932" y="4035542"/>
                        <a:ext cx="2933749" cy="773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Rectangle 66"/>
          <p:cNvSpPr>
            <a:spLocks noChangeArrowheads="1"/>
          </p:cNvSpPr>
          <p:nvPr/>
        </p:nvSpPr>
        <p:spPr bwMode="auto">
          <a:xfrm>
            <a:off x="6228184" y="4221087"/>
            <a:ext cx="159079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           (4-31)</a:t>
            </a:r>
          </a:p>
        </p:txBody>
      </p:sp>
      <p:grpSp>
        <p:nvGrpSpPr>
          <p:cNvPr id="55305" name="Group 73"/>
          <p:cNvGrpSpPr>
            <a:grpSpLocks/>
          </p:cNvGrpSpPr>
          <p:nvPr/>
        </p:nvGrpSpPr>
        <p:grpSpPr bwMode="auto">
          <a:xfrm>
            <a:off x="389501" y="5039658"/>
            <a:ext cx="7900491" cy="863600"/>
            <a:chOff x="262" y="3433"/>
            <a:chExt cx="5366" cy="544"/>
          </a:xfrm>
        </p:grpSpPr>
        <p:sp>
          <p:nvSpPr>
            <p:cNvPr id="55306" name="Rectangle 68"/>
            <p:cNvSpPr>
              <a:spLocks noChangeArrowheads="1"/>
            </p:cNvSpPr>
            <p:nvPr/>
          </p:nvSpPr>
          <p:spPr bwMode="auto">
            <a:xfrm>
              <a:off x="262" y="3433"/>
              <a:ext cx="5366" cy="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式中， </a:t>
              </a:r>
              <a:r>
                <a:rPr lang="en-US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r>
                <a:rPr lang="en-US" altLang="zh-CN" sz="20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i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为类别</a:t>
              </a:r>
              <a:r>
                <a:rPr lang="el-GR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ω</a:t>
              </a:r>
              <a:r>
                <a:rPr lang="el-GR" altLang="zh-CN" sz="20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i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中模式的数目，</a:t>
              </a:r>
              <a:r>
                <a:rPr lang="en-US" altLang="zh-CN" sz="2000" b="1" i="1" baseline="0" dirty="0" err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altLang="zh-CN" sz="2000" i="1" baseline="-25000" dirty="0" err="1">
                  <a:solidFill>
                    <a:srgbClr val="000000"/>
                  </a:solidFill>
                  <a:latin typeface="Times New Roman" pitchFamily="18" charset="0"/>
                </a:rPr>
                <a:t>ij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代表在第</a:t>
              </a:r>
              <a:r>
                <a:rPr lang="en-US" altLang="zh-CN" sz="2000" i="1" baseline="0" dirty="0" err="1">
                  <a:solidFill>
                    <a:srgbClr val="000000"/>
                  </a:solidFill>
                  <a:latin typeface="Times New Roman" pitchFamily="18" charset="0"/>
                </a:rPr>
                <a:t>i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类中的第</a:t>
              </a:r>
              <a:r>
                <a:rPr lang="en-US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j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个模式。两类的先验概率                               </a:t>
              </a:r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。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试确定两类之间</a:t>
              </a:r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的判别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界面。</a:t>
              </a:r>
            </a:p>
          </p:txBody>
        </p:sp>
        <p:graphicFrame>
          <p:nvGraphicFramePr>
            <p:cNvPr id="55307" name="Object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8985256"/>
                </p:ext>
              </p:extLst>
            </p:nvPr>
          </p:nvGraphicFramePr>
          <p:xfrm>
            <a:off x="1324" y="3705"/>
            <a:ext cx="1377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76" name="公式" r:id="rId27" imgW="1256755" imgH="215806" progId="Equation.3">
                    <p:embed/>
                  </p:oleObj>
                </mc:Choice>
                <mc:Fallback>
                  <p:oleObj name="公式" r:id="rId27" imgW="125675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4" y="3705"/>
                          <a:ext cx="1377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28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54914" y="1427985"/>
            <a:ext cx="7376036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正态分布模式的最小错误率贝叶斯决策：例子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925" y="1988840"/>
            <a:ext cx="7900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例</a:t>
            </a:r>
            <a:r>
              <a:rPr lang="en-US" altLang="zh-CN" sz="2000" dirty="0" smtClean="0"/>
              <a:t>4.3 </a:t>
            </a:r>
            <a:r>
              <a:rPr lang="zh-CN" altLang="en-US" sz="2000" dirty="0" smtClean="0"/>
              <a:t>设在三维特征空间里，有两类正态分布模式，每类各有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个样本，分别为：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5291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650207"/>
              </p:ext>
            </p:extLst>
          </p:nvPr>
        </p:nvGraphicFramePr>
        <p:xfrm>
          <a:off x="503312" y="2289366"/>
          <a:ext cx="5294163" cy="1204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84" name="公式" r:id="rId3" imgW="3238500" imgH="736600" progId="Equation.3">
                  <p:embed/>
                </p:oleObj>
              </mc:Choice>
              <mc:Fallback>
                <p:oleObj name="公式" r:id="rId3" imgW="32385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12" y="2289366"/>
                        <a:ext cx="5294163" cy="1204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534019"/>
              </p:ext>
            </p:extLst>
          </p:nvPr>
        </p:nvGraphicFramePr>
        <p:xfrm>
          <a:off x="6084168" y="2492896"/>
          <a:ext cx="2088232" cy="711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85" name="公式" r:id="rId5" imgW="1155700" imgH="393700" progId="Equation.3">
                  <p:embed/>
                </p:oleObj>
              </mc:Choice>
              <mc:Fallback>
                <p:oleObj name="公式" r:id="rId5" imgW="1155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2492896"/>
                        <a:ext cx="2088232" cy="711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15"/>
          <p:cNvSpPr>
            <a:spLocks noChangeArrowheads="1"/>
          </p:cNvSpPr>
          <p:nvPr/>
        </p:nvSpPr>
        <p:spPr bwMode="auto">
          <a:xfrm>
            <a:off x="225062" y="1887075"/>
            <a:ext cx="69471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</a:rPr>
              <a:t>解：</a:t>
            </a:r>
          </a:p>
        </p:txBody>
      </p:sp>
      <p:graphicFrame>
        <p:nvGraphicFramePr>
          <p:cNvPr id="5632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464213"/>
              </p:ext>
            </p:extLst>
          </p:nvPr>
        </p:nvGraphicFramePr>
        <p:xfrm>
          <a:off x="533400" y="3401736"/>
          <a:ext cx="2540843" cy="1093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86" name="公式" r:id="rId7" imgW="1651000" imgH="711200" progId="Equation.3">
                  <p:embed/>
                </p:oleObj>
              </mc:Choice>
              <mc:Fallback>
                <p:oleObj name="公式" r:id="rId7" imgW="1651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401736"/>
                        <a:ext cx="2540843" cy="1093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583676"/>
              </p:ext>
            </p:extLst>
          </p:nvPr>
        </p:nvGraphicFramePr>
        <p:xfrm>
          <a:off x="5663067" y="3356992"/>
          <a:ext cx="197864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87" name="公式" r:id="rId9" imgW="1384300" imgH="711200" progId="Equation.3">
                  <p:embed/>
                </p:oleObj>
              </mc:Choice>
              <mc:Fallback>
                <p:oleObj name="公式" r:id="rId9" imgW="1384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067" y="3356992"/>
                        <a:ext cx="197864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7" name="Rectangle 18"/>
          <p:cNvSpPr>
            <a:spLocks noChangeArrowheads="1"/>
          </p:cNvSpPr>
          <p:nvPr/>
        </p:nvSpPr>
        <p:spPr bwMode="auto">
          <a:xfrm>
            <a:off x="4455387" y="3632448"/>
            <a:ext cx="120768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</a:rPr>
              <a:t>经计算有</a:t>
            </a:r>
          </a:p>
        </p:txBody>
      </p:sp>
      <p:graphicFrame>
        <p:nvGraphicFramePr>
          <p:cNvPr id="6657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426221"/>
              </p:ext>
            </p:extLst>
          </p:nvPr>
        </p:nvGraphicFramePr>
        <p:xfrm>
          <a:off x="533037" y="4874975"/>
          <a:ext cx="75755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88" name="公式" r:id="rId11" imgW="3949700" imgH="393700" progId="Equation.3">
                  <p:embed/>
                </p:oleObj>
              </mc:Choice>
              <mc:Fallback>
                <p:oleObj name="公式" r:id="rId11" imgW="3949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37" y="4874975"/>
                        <a:ext cx="757555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248536"/>
              </p:ext>
            </p:extLst>
          </p:nvPr>
        </p:nvGraphicFramePr>
        <p:xfrm>
          <a:off x="5648723" y="4221088"/>
          <a:ext cx="2397125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89" name="公式" r:id="rId13" imgW="1218671" imgH="393529" progId="Equation.3">
                  <p:embed/>
                </p:oleObj>
              </mc:Choice>
              <mc:Fallback>
                <p:oleObj name="公式" r:id="rId13" imgW="1218671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723" y="4221088"/>
                        <a:ext cx="2397125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2" name="Rectangle 22"/>
          <p:cNvSpPr>
            <a:spLocks noChangeArrowheads="1"/>
          </p:cNvSpPr>
          <p:nvPr/>
        </p:nvSpPr>
        <p:spPr bwMode="auto">
          <a:xfrm>
            <a:off x="225062" y="4437112"/>
            <a:ext cx="543800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因协方差矩阵相等，故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(4-28)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为其判别式。由于</a:t>
            </a:r>
          </a:p>
        </p:txBody>
      </p:sp>
      <p:grpSp>
        <p:nvGrpSpPr>
          <p:cNvPr id="66599" name="Group 39"/>
          <p:cNvGrpSpPr>
            <a:grpSpLocks/>
          </p:cNvGrpSpPr>
          <p:nvPr/>
        </p:nvGrpSpPr>
        <p:grpSpPr bwMode="auto">
          <a:xfrm>
            <a:off x="314325" y="5661248"/>
            <a:ext cx="8039100" cy="520700"/>
            <a:chOff x="162" y="3222"/>
            <a:chExt cx="5064" cy="328"/>
          </a:xfrm>
        </p:grpSpPr>
        <p:graphicFrame>
          <p:nvGraphicFramePr>
            <p:cNvPr id="56338" name="Object 23"/>
            <p:cNvGraphicFramePr>
              <a:graphicFrameLocks noChangeAspect="1"/>
            </p:cNvGraphicFramePr>
            <p:nvPr/>
          </p:nvGraphicFramePr>
          <p:xfrm>
            <a:off x="2209" y="3262"/>
            <a:ext cx="301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9390" name="公式" r:id="rId15" imgW="2400300" imgH="228600" progId="Equation.3">
                    <p:embed/>
                  </p:oleObj>
                </mc:Choice>
                <mc:Fallback>
                  <p:oleObj name="公式" r:id="rId15" imgW="24003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9" y="3262"/>
                          <a:ext cx="301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9" name="Object 25"/>
            <p:cNvGraphicFramePr>
              <a:graphicFrameLocks noChangeAspect="1"/>
            </p:cNvGraphicFramePr>
            <p:nvPr/>
          </p:nvGraphicFramePr>
          <p:xfrm>
            <a:off x="383" y="3222"/>
            <a:ext cx="1297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9391" name="公式" r:id="rId17" imgW="990170" imgH="253890" progId="Equation.3">
                    <p:embed/>
                  </p:oleObj>
                </mc:Choice>
                <mc:Fallback>
                  <p:oleObj name="公式" r:id="rId17" imgW="990170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" y="3222"/>
                          <a:ext cx="1297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40" name="Rectangle 26"/>
            <p:cNvSpPr>
              <a:spLocks noChangeArrowheads="1"/>
            </p:cNvSpPr>
            <p:nvPr/>
          </p:nvSpPr>
          <p:spPr bwMode="auto">
            <a:xfrm>
              <a:off x="162" y="3231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将</a:t>
              </a:r>
            </a:p>
          </p:txBody>
        </p:sp>
        <p:sp>
          <p:nvSpPr>
            <p:cNvPr id="56341" name="Rectangle 27"/>
            <p:cNvSpPr>
              <a:spLocks noChangeArrowheads="1"/>
            </p:cNvSpPr>
            <p:nvPr/>
          </p:nvSpPr>
          <p:spPr bwMode="auto">
            <a:xfrm>
              <a:off x="1649" y="3257"/>
              <a:ext cx="59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代入：</a:t>
              </a:r>
            </a:p>
          </p:txBody>
        </p:sp>
      </p:grp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28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84192" y="1455551"/>
            <a:ext cx="8299366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正态分布模式的最小错误率贝叶斯决策：例子（续）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6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8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901" y="2708919"/>
            <a:ext cx="3569056" cy="377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2800" dirty="0"/>
          </a:p>
        </p:txBody>
      </p:sp>
      <p:graphicFrame>
        <p:nvGraphicFramePr>
          <p:cNvPr id="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546530"/>
              </p:ext>
            </p:extLst>
          </p:nvPr>
        </p:nvGraphicFramePr>
        <p:xfrm>
          <a:off x="899592" y="2708919"/>
          <a:ext cx="47894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46" name="公式" r:id="rId4" imgW="2400300" imgH="228600" progId="Equation.3">
                  <p:embed/>
                </p:oleObj>
              </mc:Choice>
              <mc:Fallback>
                <p:oleObj name="公式" r:id="rId4" imgW="2400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708919"/>
                        <a:ext cx="47894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4.2 </a:t>
            </a:r>
            <a:r>
              <a:rPr lang="zh-CN" altLang="en-US" kern="0" dirty="0" smtClean="0"/>
              <a:t>贝叶斯决策</a:t>
            </a:r>
            <a:endParaRPr lang="zh-CN" altLang="zh-CN" kern="0" dirty="0" smtClean="0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184192" y="1455551"/>
            <a:ext cx="8299366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4.2.3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正态分布模式的最小错误率贝叶斯决策：例子（续）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212890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判别界面为：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3284984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判别界面如右图所示：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394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 dirty="0">
              <a:latin typeface="Tahoma" pitchFamily="34" charset="0"/>
            </a:endParaRPr>
          </a:p>
        </p:txBody>
      </p:sp>
      <p:sp>
        <p:nvSpPr>
          <p:cNvPr id="18438" name="矩形 1"/>
          <p:cNvSpPr>
            <a:spLocks noChangeArrowheads="1"/>
          </p:cNvSpPr>
          <p:nvPr/>
        </p:nvSpPr>
        <p:spPr bwMode="auto">
          <a:xfrm>
            <a:off x="8628855" y="6334826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FC6A188-9118-4EAF-9756-1DDDEAC2C31D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z="2800" dirty="0"/>
          </a:p>
        </p:txBody>
      </p:sp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贝叶斯分类器的错误率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5" y="2060848"/>
            <a:ext cx="7814839" cy="4241087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5580112" y="2657074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63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贝叶斯分类器的错误率</a:t>
            </a: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38917" name="矩形 1"/>
          <p:cNvSpPr>
            <a:spLocks noChangeArrowheads="1"/>
          </p:cNvSpPr>
          <p:nvPr/>
        </p:nvSpPr>
        <p:spPr bwMode="auto">
          <a:xfrm>
            <a:off x="8604448" y="6309014"/>
            <a:ext cx="549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62880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4.3</a:t>
            </a:r>
            <a:r>
              <a:rPr lang="zh-CN" altLang="en-US" sz="2400" dirty="0" smtClean="0"/>
              <a:t>小节知识导图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5" y="2119104"/>
            <a:ext cx="5601137" cy="420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25206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5D7608C-DBBE-4C32-B8B6-E7CD27FD9C0D}" type="slidenum">
              <a:rPr lang="en-US" altLang="zh-CN" sz="2800" baseline="0" smtClean="0"/>
              <a:pPr eaLnBrk="1" hangingPunct="1"/>
              <a:t>65</a:t>
            </a:fld>
            <a:endParaRPr lang="en-US" altLang="zh-CN" sz="2800" baseline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555" name="Rectangle 3"/>
              <p:cNvSpPr>
                <a:spLocks noGrp="1" noRot="1" noChangeArrowheads="1"/>
              </p:cNvSpPr>
              <p:nvPr>
                <p:ph type="body" sz="half" idx="1"/>
              </p:nvPr>
            </p:nvSpPr>
            <p:spPr>
              <a:xfrm>
                <a:off x="539552" y="1950557"/>
                <a:ext cx="7706816" cy="4358763"/>
              </a:xfrm>
            </p:spPr>
            <p:txBody>
              <a:bodyPr/>
              <a:lstStyle/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什么是错误率？</a:t>
                </a:r>
                <a:endParaRPr lang="en-US" altLang="zh-CN" sz="2000" dirty="0" smtClean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错误率是</a:t>
                </a:r>
                <a:r>
                  <a:rPr lang="zh-CN" altLang="en-US" sz="2000" dirty="0" smtClean="0"/>
                  <a:t>指将应属于某一类的模式错分到其他类中的概率。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为什么要使用错误率？</a:t>
                </a:r>
                <a:endParaRPr lang="en-US" altLang="zh-CN" sz="2000" dirty="0" smtClean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任何决策规则都有错误率，因此必须研究错误率</a:t>
                </a:r>
                <a:endParaRPr lang="en-US" altLang="zh-CN" sz="2000" dirty="0" smtClean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错误率的大小可以衡量分类器的优劣</a:t>
                </a:r>
                <a:endParaRPr lang="en-US" altLang="zh-CN" sz="2000" dirty="0" smtClean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是模式识别的重要参数</a:t>
                </a:r>
                <a:endParaRPr lang="en-US" altLang="zh-CN" sz="20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错误率的定义（平均错误率）：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𝑑𝑋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错误率的计算方法</a:t>
                </a:r>
                <a:endParaRPr lang="en-US" altLang="zh-CN" sz="2000" dirty="0" smtClean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按理论公式计算</a:t>
                </a:r>
                <a:endParaRPr lang="en-US" altLang="zh-CN" sz="2000" dirty="0" smtClean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计算错误率上界</a:t>
                </a:r>
                <a:endParaRPr lang="en-US" altLang="zh-CN" sz="2000" dirty="0" smtClean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实验估计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79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39552" y="1950557"/>
                <a:ext cx="7706816" cy="4358763"/>
              </a:xfrm>
              <a:blipFill rotWithShape="1">
                <a:blip r:embed="rId3"/>
                <a:stretch>
                  <a:fillRect l="-712" t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179512" y="1459521"/>
            <a:ext cx="30671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4.3.1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错误率的概念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8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25206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5D7608C-DBBE-4C32-B8B6-E7CD27FD9C0D}" type="slidenum">
              <a:rPr lang="en-US" altLang="zh-CN" sz="2800" baseline="0" smtClean="0"/>
              <a:pPr eaLnBrk="1" hangingPunct="1"/>
              <a:t>66</a:t>
            </a:fld>
            <a:endParaRPr lang="en-US" altLang="zh-CN" sz="2800" baseline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555" name="Rectangle 3"/>
              <p:cNvSpPr>
                <a:spLocks noGrp="1" noRot="1" noChangeArrowheads="1"/>
              </p:cNvSpPr>
              <p:nvPr>
                <p:ph type="body" sz="half" idx="1"/>
              </p:nvPr>
            </p:nvSpPr>
            <p:spPr>
              <a:xfrm>
                <a:off x="539552" y="1950557"/>
                <a:ext cx="7706816" cy="3854707"/>
              </a:xfrm>
            </p:spPr>
            <p:txBody>
              <a:bodyPr/>
              <a:lstStyle/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两类问题的错误率</a:t>
                </a:r>
                <a:endParaRPr lang="en-US" altLang="zh-CN" sz="2000" dirty="0" smtClean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错误率文字描述。</a:t>
                </a:r>
                <a:endParaRPr lang="en-US" altLang="zh-CN" sz="2000" dirty="0" smtClean="0"/>
              </a:p>
              <a:p>
                <a:pPr marL="457200" lvl="1" indent="0">
                  <a:buNone/>
                </a:pPr>
                <a:r>
                  <a:rPr lang="zh-CN" altLang="en-US" sz="2000" dirty="0" smtClean="0"/>
                  <a:t>设</a:t>
                </a:r>
                <a:r>
                  <a:rPr lang="en-US" altLang="zh-CN" sz="2000" i="1" dirty="0" smtClean="0"/>
                  <a:t>R</a:t>
                </a:r>
                <a:r>
                  <a:rPr lang="en-US" altLang="zh-CN" sz="2000" i="1" baseline="-25000" dirty="0" smtClean="0"/>
                  <a:t>1</a:t>
                </a:r>
                <a:r>
                  <a:rPr lang="zh-CN" altLang="en-US" sz="2000" dirty="0" smtClean="0"/>
                  <a:t>和</a:t>
                </a:r>
                <a:r>
                  <a:rPr lang="en-US" altLang="zh-CN" sz="2000" i="1" dirty="0" smtClean="0"/>
                  <a:t>R</a:t>
                </a:r>
                <a:r>
                  <a:rPr lang="en-US" altLang="zh-CN" sz="2000" i="1" baseline="-25000" dirty="0" smtClean="0"/>
                  <a:t>2</a:t>
                </a:r>
                <a:r>
                  <a:rPr lang="zh-CN" altLang="en-US" sz="2000" dirty="0" smtClean="0"/>
                  <a:t>分别为</a:t>
                </a:r>
                <a:r>
                  <a:rPr lang="el-GR" altLang="zh-CN" sz="2000" i="1" dirty="0" smtClean="0"/>
                  <a:t>ω</a:t>
                </a:r>
                <a:r>
                  <a:rPr lang="en-US" altLang="zh-CN" sz="2000" i="1" baseline="-25000" dirty="0" smtClean="0"/>
                  <a:t>1</a:t>
                </a:r>
                <a:r>
                  <a:rPr lang="zh-CN" altLang="en-US" sz="2000" dirty="0" smtClean="0"/>
                  <a:t>类和</a:t>
                </a:r>
                <a:r>
                  <a:rPr lang="el-GR" altLang="zh-CN" sz="2000" i="1" dirty="0" smtClean="0"/>
                  <a:t>ω</a:t>
                </a:r>
                <a:r>
                  <a:rPr lang="en-US" altLang="zh-CN" sz="2000" i="1" baseline="-25000" dirty="0" smtClean="0"/>
                  <a:t>2</a:t>
                </a:r>
                <a:r>
                  <a:rPr lang="zh-CN" altLang="en-US" sz="2000" dirty="0" smtClean="0"/>
                  <a:t>类样本的判决区域，则由于判决器的问题，会出现两类错误：</a:t>
                </a:r>
                <a:endParaRPr lang="en-US" altLang="zh-CN" sz="2000" dirty="0" smtClean="0"/>
              </a:p>
              <a:p>
                <a:pPr marL="457200" lvl="1" indent="0">
                  <a:buNone/>
                </a:pPr>
                <a:r>
                  <a:rPr lang="zh-CN" altLang="en-US" sz="2000" dirty="0" smtClean="0">
                    <a:sym typeface="Wingdings" panose="05000000000000000000" pitchFamily="2" charset="2"/>
                  </a:rPr>
                  <a:t>（</a:t>
                </a:r>
                <a:r>
                  <a:rPr lang="en-US" altLang="zh-CN" sz="2000" dirty="0" smtClean="0">
                    <a:sym typeface="Wingdings" panose="05000000000000000000" pitchFamily="2" charset="2"/>
                  </a:rPr>
                  <a:t>1</a:t>
                </a:r>
                <a:r>
                  <a:rPr lang="zh-CN" altLang="en-US" sz="2000" dirty="0" smtClean="0">
                    <a:sym typeface="Wingdings" panose="05000000000000000000" pitchFamily="2" charset="2"/>
                  </a:rPr>
                  <a:t>）将</a:t>
                </a:r>
                <a:r>
                  <a:rPr lang="el-GR" altLang="zh-CN" sz="2000" i="1" dirty="0"/>
                  <a:t>ω</a:t>
                </a:r>
                <a:r>
                  <a:rPr lang="en-US" altLang="zh-CN" sz="2000" i="1" baseline="-25000" dirty="0"/>
                  <a:t>1</a:t>
                </a:r>
                <a:r>
                  <a:rPr lang="zh-CN" altLang="en-US" sz="2000" dirty="0" smtClean="0"/>
                  <a:t>类的样本错分到</a:t>
                </a:r>
                <a:r>
                  <a:rPr lang="en-US" altLang="zh-CN" sz="2000" i="1" dirty="0" smtClean="0"/>
                  <a:t>R</a:t>
                </a:r>
                <a:r>
                  <a:rPr lang="en-US" altLang="zh-CN" sz="2000" i="1" baseline="-25000" dirty="0" smtClean="0"/>
                  <a:t>2 </a:t>
                </a:r>
                <a:r>
                  <a:rPr lang="zh-CN" altLang="en-US" sz="2000" dirty="0" smtClean="0"/>
                  <a:t>；</a:t>
                </a:r>
                <a:endParaRPr lang="en-US" altLang="zh-CN" sz="2000" dirty="0" smtClean="0"/>
              </a:p>
              <a:p>
                <a:pPr marL="457200" lvl="1" indent="0">
                  <a:buNone/>
                </a:pPr>
                <a:r>
                  <a:rPr lang="zh-CN" altLang="en-US" sz="2000" dirty="0" smtClean="0"/>
                  <a:t>（</a:t>
                </a:r>
                <a:r>
                  <a:rPr lang="en-US" altLang="zh-CN" sz="2000" dirty="0" smtClean="0"/>
                  <a:t>2</a:t>
                </a:r>
                <a:r>
                  <a:rPr lang="zh-CN" altLang="en-US" sz="2000" dirty="0" smtClean="0"/>
                  <a:t>）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将</a:t>
                </a:r>
                <a:r>
                  <a:rPr lang="el-GR" altLang="zh-CN" sz="2000" i="1" dirty="0" smtClean="0"/>
                  <a:t>ω</a:t>
                </a:r>
                <a:r>
                  <a:rPr lang="en-US" altLang="zh-CN" sz="2000" i="1" baseline="-25000" dirty="0" smtClean="0"/>
                  <a:t>2</a:t>
                </a:r>
                <a:r>
                  <a:rPr lang="zh-CN" altLang="en-US" sz="2000" dirty="0" smtClean="0"/>
                  <a:t>类</a:t>
                </a:r>
                <a:r>
                  <a:rPr lang="zh-CN" altLang="en-US" sz="2000" dirty="0"/>
                  <a:t>的样本错分到</a:t>
                </a:r>
                <a:r>
                  <a:rPr lang="en-US" altLang="zh-CN" sz="2000" i="1" dirty="0" smtClean="0"/>
                  <a:t>R</a:t>
                </a:r>
                <a:r>
                  <a:rPr lang="en-US" altLang="zh-CN" sz="2000" i="1" baseline="-25000" dirty="0" smtClean="0"/>
                  <a:t>1</a:t>
                </a:r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错误率数学描述。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dirty="0">
                  <a:latin typeface="宋体"/>
                </a:endParaRPr>
              </a:p>
              <a:p>
                <a:pPr marL="457200" lvl="1" indent="0">
                  <a:buNone/>
                </a:pPr>
                <a:r>
                  <a:rPr lang="en-US" altLang="zh-CN" sz="2000" b="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+</m:t>
                    </m:r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i="1" dirty="0" smtClean="0">
                  <a:latin typeface="宋体"/>
                </a:endParaRPr>
              </a:p>
              <a:p>
                <a:pPr marL="457200" lvl="1" indent="0">
                  <a:buNone/>
                </a:pPr>
                <a:r>
                  <a:rPr lang="en-US" altLang="zh-CN" sz="2000" b="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nary>
                      <m:nary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 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𝑑𝑋</m:t>
                        </m:r>
                      </m:e>
                    </m:nary>
                    <m:r>
                      <a:rPr lang="en-US" altLang="zh-CN" sz="2000" b="0" i="1" smtClean="0">
                        <a:latin typeface="Cambria Math"/>
                      </a:rPr>
                      <m:t>+</m:t>
                    </m:r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)</m:t>
                    </m:r>
                    <m:nary>
                      <m:nary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 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𝑑𝑋</m:t>
                        </m:r>
                      </m:e>
                    </m:nary>
                  </m:oMath>
                </a14:m>
                <a:endParaRPr lang="en-US" altLang="zh-CN" sz="2000" i="1" dirty="0" smtClean="0">
                  <a:latin typeface="宋体"/>
                </a:endParaRPr>
              </a:p>
            </p:txBody>
          </p:sp>
        </mc:Choice>
        <mc:Fallback xmlns="">
          <p:sp>
            <p:nvSpPr>
              <p:cNvPr id="279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39552" y="1950557"/>
                <a:ext cx="7706816" cy="3854707"/>
              </a:xfrm>
              <a:blipFill rotWithShape="1">
                <a:blip r:embed="rId3"/>
                <a:stretch>
                  <a:fillRect l="-712" t="-1108" b="-19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333399" y="1459521"/>
            <a:ext cx="275938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4.3.2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错误率分析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5806494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说明：数学公式第三步积分可从下页图中看出来。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25206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5D7608C-DBBE-4C32-B8B6-E7CD27FD9C0D}" type="slidenum">
              <a:rPr lang="en-US" altLang="zh-CN" sz="2800" baseline="0" smtClean="0"/>
              <a:pPr eaLnBrk="1" hangingPunct="1"/>
              <a:t>67</a:t>
            </a:fld>
            <a:endParaRPr lang="en-US" altLang="zh-CN" sz="2800" baseline="0" dirty="0" smtClean="0"/>
          </a:p>
        </p:txBody>
      </p:sp>
      <p:sp>
        <p:nvSpPr>
          <p:cNvPr id="279555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539552" y="1950557"/>
            <a:ext cx="3096344" cy="9743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两类问题的错误率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错误率图示。</a:t>
            </a:r>
            <a:endParaRPr lang="en-US" altLang="zh-CN" sz="20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333399" y="1459521"/>
            <a:ext cx="275938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4.3.2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错误率分析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7879654" cy="3384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1880" y="232688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错误率分析的关键是图示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4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25206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5D7608C-DBBE-4C32-B8B6-E7CD27FD9C0D}" type="slidenum">
              <a:rPr lang="en-US" altLang="zh-CN" sz="2800" baseline="0" smtClean="0"/>
              <a:pPr eaLnBrk="1" hangingPunct="1"/>
              <a:t>68</a:t>
            </a:fld>
            <a:endParaRPr lang="en-US" altLang="zh-CN" sz="2800" baseline="0" dirty="0" smtClean="0"/>
          </a:p>
        </p:txBody>
      </p:sp>
      <p:sp>
        <p:nvSpPr>
          <p:cNvPr id="279555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539552" y="1950557"/>
            <a:ext cx="7706816" cy="902379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多类问题的错误率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错误率的计算（方法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：直接法。是二类问题的简单扩展）。</a:t>
            </a:r>
            <a:endParaRPr lang="en-US" altLang="zh-CN" sz="20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333399" y="1459521"/>
            <a:ext cx="275938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4.3.2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错误率分析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85473" y="2775952"/>
                <a:ext cx="4014625" cy="1208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≠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b="0" i="1" smtClean="0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b="0" i="1" smtClean="0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𝑑𝑋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73" y="2775952"/>
                <a:ext cx="4014625" cy="120872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Rot="1" noChangeArrowheads="1"/>
          </p:cNvSpPr>
          <p:nvPr/>
        </p:nvSpPr>
        <p:spPr bwMode="auto">
          <a:xfrm>
            <a:off x="611560" y="3984681"/>
            <a:ext cx="7706816" cy="52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kern="0" dirty="0" smtClean="0"/>
              <a:t>错误率的计算（方法</a:t>
            </a:r>
            <a:r>
              <a:rPr lang="en-US" altLang="zh-CN" sz="2000" kern="0" dirty="0" smtClean="0"/>
              <a:t>2</a:t>
            </a:r>
            <a:r>
              <a:rPr lang="zh-CN" altLang="en-US" sz="2000" kern="0" dirty="0" smtClean="0"/>
              <a:t>）。</a:t>
            </a:r>
            <a:endParaRPr lang="en-US" altLang="zh-CN" sz="2000" kern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5199" y="450912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计算平均正确分类概率：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0323" y="512531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计算错误率：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83968" y="4246900"/>
                <a:ext cx="3619324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𝑐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𝑑𝑋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4246900"/>
                <a:ext cx="3619324" cy="9578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908515" y="5146510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/>
              <a:t>P(e)=1-P(c)</a:t>
            </a:r>
            <a:endParaRPr lang="zh-CN" altLang="en-US" sz="20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215841" y="5546620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问题：两类问题的错误率是否也可以先算平均正确率，再算错误率？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5" grpId="0" build="p"/>
      <p:bldP spid="8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468816" y="6309320"/>
            <a:ext cx="675184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57BC639-7994-4D4B-8387-3EDB85F492FE}" type="slidenum">
              <a:rPr lang="en-US" altLang="zh-CN" sz="2800" baseline="0" smtClean="0"/>
              <a:pPr eaLnBrk="1" hangingPunct="1"/>
              <a:t>69</a:t>
            </a:fld>
            <a:endParaRPr lang="en-US" altLang="zh-CN" sz="2800" baseline="0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395536" y="1459521"/>
            <a:ext cx="583715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正态分布贝叶斯决策的错误率计算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3" name="Group 102"/>
          <p:cNvGrpSpPr>
            <a:grpSpLocks/>
          </p:cNvGrpSpPr>
          <p:nvPr/>
        </p:nvGrpSpPr>
        <p:grpSpPr bwMode="auto">
          <a:xfrm>
            <a:off x="377011" y="2863944"/>
            <a:ext cx="8642350" cy="739776"/>
            <a:chOff x="235" y="2859"/>
            <a:chExt cx="5444" cy="466"/>
          </a:xfrm>
        </p:grpSpPr>
        <p:graphicFrame>
          <p:nvGraphicFramePr>
            <p:cNvPr id="14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9618834"/>
                </p:ext>
              </p:extLst>
            </p:nvPr>
          </p:nvGraphicFramePr>
          <p:xfrm>
            <a:off x="1422" y="2972"/>
            <a:ext cx="1996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024" name="公式" r:id="rId3" imgW="1790700" imgH="215900" progId="Equation.3">
                    <p:embed/>
                  </p:oleObj>
                </mc:Choice>
                <mc:Fallback>
                  <p:oleObj name="公式" r:id="rId3" imgW="17907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2" y="2972"/>
                          <a:ext cx="1996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" name="Group 101"/>
            <p:cNvGrpSpPr>
              <a:grpSpLocks/>
            </p:cNvGrpSpPr>
            <p:nvPr/>
          </p:nvGrpSpPr>
          <p:grpSpPr bwMode="auto">
            <a:xfrm>
              <a:off x="235" y="2966"/>
              <a:ext cx="1141" cy="253"/>
              <a:chOff x="235" y="2966"/>
              <a:chExt cx="1141" cy="253"/>
            </a:xfrm>
          </p:grpSpPr>
          <p:graphicFrame>
            <p:nvGraphicFramePr>
              <p:cNvPr id="20" name="Object 9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427115"/>
                  </p:ext>
                </p:extLst>
              </p:nvPr>
            </p:nvGraphicFramePr>
            <p:xfrm>
              <a:off x="439" y="2982"/>
              <a:ext cx="937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4025" name="公式" r:id="rId5" imgW="1040948" imgH="215806" progId="Equation.3">
                      <p:embed/>
                    </p:oleObj>
                  </mc:Choice>
                  <mc:Fallback>
                    <p:oleObj name="公式" r:id="rId5" imgW="1040948" imgH="21580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" y="2982"/>
                            <a:ext cx="937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Rectangle 92"/>
              <p:cNvSpPr>
                <a:spLocks noChangeArrowheads="1"/>
              </p:cNvSpPr>
              <p:nvPr/>
            </p:nvSpPr>
            <p:spPr bwMode="auto">
              <a:xfrm>
                <a:off x="235" y="2966"/>
                <a:ext cx="276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00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99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r>
                  <a:rPr lang="zh-CN" altLang="en-US" sz="2000" baseline="0" dirty="0">
                    <a:solidFill>
                      <a:srgbClr val="000000"/>
                    </a:solidFill>
                  </a:rPr>
                  <a:t>若</a:t>
                </a:r>
              </a:p>
            </p:txBody>
          </p:sp>
        </p:grpSp>
        <p:graphicFrame>
          <p:nvGraphicFramePr>
            <p:cNvPr id="16" name="Object 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9244292"/>
                </p:ext>
              </p:extLst>
            </p:nvPr>
          </p:nvGraphicFramePr>
          <p:xfrm>
            <a:off x="3418" y="2932"/>
            <a:ext cx="16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026" name="公式" r:id="rId7" imgW="126890" imgH="228402" progId="Equation.3">
                    <p:embed/>
                  </p:oleObj>
                </mc:Choice>
                <mc:Fallback>
                  <p:oleObj name="公式" r:id="rId7" imgW="126890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8" y="2932"/>
                          <a:ext cx="16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9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3705260"/>
                </p:ext>
              </p:extLst>
            </p:nvPr>
          </p:nvGraphicFramePr>
          <p:xfrm>
            <a:off x="3580" y="2859"/>
            <a:ext cx="592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027" name="公式" r:id="rId9" imgW="596900" imgH="469900" progId="Equation.3">
                    <p:embed/>
                  </p:oleObj>
                </mc:Choice>
                <mc:Fallback>
                  <p:oleObj name="公式" r:id="rId9" imgW="5969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0" y="2859"/>
                          <a:ext cx="592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95"/>
            <p:cNvSpPr>
              <a:spLocks noChangeArrowheads="1"/>
            </p:cNvSpPr>
            <p:nvPr/>
          </p:nvSpPr>
          <p:spPr bwMode="auto">
            <a:xfrm>
              <a:off x="4079" y="2966"/>
              <a:ext cx="5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000" baseline="0" dirty="0" smtClean="0">
                  <a:solidFill>
                    <a:srgbClr val="000000"/>
                  </a:solidFill>
                </a:rPr>
                <a:t>=</a:t>
              </a:r>
              <a:r>
                <a:rPr lang="en-US" altLang="zh-CN" sz="2000" i="1" baseline="0" dirty="0" smtClean="0">
                  <a:solidFill>
                    <a:srgbClr val="000000"/>
                  </a:solidFill>
                </a:rPr>
                <a:t>t</a:t>
              </a:r>
              <a:r>
                <a:rPr lang="zh-CN" altLang="en-US" sz="2000" baseline="0" dirty="0" smtClean="0">
                  <a:solidFill>
                    <a:srgbClr val="000000"/>
                  </a:solidFill>
                </a:rPr>
                <a:t>，</a:t>
              </a:r>
              <a:r>
                <a:rPr lang="zh-CN" altLang="en-US" sz="2000" baseline="0" dirty="0">
                  <a:solidFill>
                    <a:srgbClr val="000000"/>
                  </a:solidFill>
                </a:rPr>
                <a:t>则</a:t>
              </a:r>
            </a:p>
          </p:txBody>
        </p:sp>
        <p:sp>
          <p:nvSpPr>
            <p:cNvPr id="19" name="Rectangle 96"/>
            <p:cNvSpPr>
              <a:spLocks noChangeArrowheads="1"/>
            </p:cNvSpPr>
            <p:nvPr/>
          </p:nvSpPr>
          <p:spPr bwMode="auto">
            <a:xfrm>
              <a:off x="4925" y="2948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（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4-9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）</a:t>
              </a:r>
              <a:endParaRPr lang="zh-CN" altLang="en-US" sz="24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25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539552" y="1950557"/>
            <a:ext cx="3096344" cy="4703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正态分布的对数</a:t>
            </a:r>
            <a:r>
              <a:rPr lang="zh-CN" altLang="en-US" sz="2000" dirty="0" smtClean="0"/>
              <a:t>似然比</a:t>
            </a:r>
            <a:endParaRPr lang="en-US" altLang="zh-CN" sz="20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261864"/>
              </p:ext>
            </p:extLst>
          </p:nvPr>
        </p:nvGraphicFramePr>
        <p:xfrm>
          <a:off x="7236296" y="2921491"/>
          <a:ext cx="726074" cy="626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28" name="公式" r:id="rId11" imgW="558558" imgH="482391" progId="Equation.3">
                  <p:embed/>
                </p:oleObj>
              </mc:Choice>
              <mc:Fallback>
                <p:oleObj name="公式" r:id="rId11" imgW="558558" imgH="482391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296" y="2921491"/>
                        <a:ext cx="726074" cy="626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3"/>
          <p:cNvSpPr txBox="1">
            <a:spLocks noRot="1" noChangeArrowheads="1"/>
          </p:cNvSpPr>
          <p:nvPr/>
        </p:nvSpPr>
        <p:spPr bwMode="auto">
          <a:xfrm>
            <a:off x="899592" y="2420887"/>
            <a:ext cx="5579769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kern="0" dirty="0" smtClean="0"/>
              <a:t>最小错误率贝叶斯决策规则的对数似然比形式为：</a:t>
            </a:r>
            <a:endParaRPr lang="en-US" altLang="zh-CN" sz="2000" kern="0" dirty="0"/>
          </a:p>
        </p:txBody>
      </p:sp>
      <p:sp>
        <p:nvSpPr>
          <p:cNvPr id="28" name="Rectangle 3"/>
          <p:cNvSpPr txBox="1">
            <a:spLocks noRot="1" noChangeArrowheads="1"/>
          </p:cNvSpPr>
          <p:nvPr/>
        </p:nvSpPr>
        <p:spPr bwMode="auto">
          <a:xfrm>
            <a:off x="904673" y="3584685"/>
            <a:ext cx="5579769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kern="0" dirty="0" smtClean="0"/>
              <a:t>样本正态分布时，概率密度函数为（</a:t>
            </a:r>
            <a:r>
              <a:rPr lang="en-US" altLang="zh-CN" sz="2000" kern="0" dirty="0" smtClean="0"/>
              <a:t>4-24</a:t>
            </a:r>
            <a:r>
              <a:rPr lang="zh-CN" altLang="en-US" sz="2000" kern="0" dirty="0" smtClean="0"/>
              <a:t>）：</a:t>
            </a:r>
            <a:endParaRPr lang="en-US" altLang="zh-CN" sz="2000" kern="0" dirty="0"/>
          </a:p>
        </p:txBody>
      </p:sp>
      <p:sp>
        <p:nvSpPr>
          <p:cNvPr id="30" name="Rectangle 3"/>
          <p:cNvSpPr txBox="1">
            <a:spLocks noRot="1" noChangeArrowheads="1"/>
          </p:cNvSpPr>
          <p:nvPr/>
        </p:nvSpPr>
        <p:spPr bwMode="auto">
          <a:xfrm>
            <a:off x="809162" y="4661647"/>
            <a:ext cx="3235279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kern="0" dirty="0" smtClean="0"/>
              <a:t>将（</a:t>
            </a:r>
            <a:r>
              <a:rPr lang="en-US" altLang="zh-CN" sz="2000" kern="0" dirty="0" smtClean="0"/>
              <a:t>4-24</a:t>
            </a:r>
            <a:r>
              <a:rPr lang="zh-CN" altLang="en-US" sz="2000" kern="0" dirty="0" smtClean="0"/>
              <a:t>）带入（</a:t>
            </a:r>
            <a:r>
              <a:rPr lang="en-US" altLang="zh-CN" sz="2000" kern="0" dirty="0" smtClean="0"/>
              <a:t>4-9</a:t>
            </a:r>
            <a:r>
              <a:rPr lang="zh-CN" altLang="en-US" sz="2000" kern="0" dirty="0" smtClean="0"/>
              <a:t>）得：</a:t>
            </a:r>
            <a:endParaRPr lang="en-US" altLang="zh-CN" sz="20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34133" y="5110966"/>
                <a:ext cx="6581417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33" y="5110966"/>
                <a:ext cx="6581417" cy="66851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91680" y="4149080"/>
                <a:ext cx="23230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149080"/>
                <a:ext cx="2323072" cy="400110"/>
              </a:xfrm>
              <a:prstGeom prst="rect">
                <a:avLst/>
              </a:prstGeom>
              <a:blipFill rotWithShape="1">
                <a:blip r:embed="rId14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644008" y="4162155"/>
                <a:ext cx="2334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162155"/>
                <a:ext cx="2334998" cy="400110"/>
              </a:xfrm>
              <a:prstGeom prst="rect">
                <a:avLst/>
              </a:prstGeom>
              <a:blipFill rotWithShape="1">
                <a:blip r:embed="rId1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94093" y="5863883"/>
            <a:ext cx="785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说明：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h(X)</a:t>
            </a:r>
            <a:r>
              <a:rPr lang="zh-CN" altLang="en-US" sz="2000" dirty="0" smtClean="0">
                <a:solidFill>
                  <a:srgbClr val="FF0000"/>
                </a:solidFill>
              </a:rPr>
              <a:t>为关于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X</a:t>
            </a:r>
            <a:r>
              <a:rPr lang="zh-CN" altLang="en-US" sz="2000" dirty="0" smtClean="0">
                <a:solidFill>
                  <a:srgbClr val="FF0000"/>
                </a:solidFill>
              </a:rPr>
              <a:t>的线性函数，</a:t>
            </a:r>
            <a:r>
              <a:rPr lang="en-US" altLang="zh-CN" sz="2000" dirty="0" smtClean="0">
                <a:solidFill>
                  <a:srgbClr val="FF0000"/>
                </a:solidFill>
              </a:rPr>
              <a:t>X</a:t>
            </a:r>
            <a:r>
              <a:rPr lang="zh-CN" altLang="en-US" sz="2000" dirty="0" smtClean="0">
                <a:solidFill>
                  <a:srgbClr val="FF0000"/>
                </a:solidFill>
              </a:rPr>
              <a:t>为正态分布，故</a:t>
            </a:r>
            <a:r>
              <a:rPr lang="en-US" altLang="zh-CN" sz="2000" i="1" dirty="0">
                <a:solidFill>
                  <a:srgbClr val="FF0000"/>
                </a:solidFill>
              </a:rPr>
              <a:t>h(X)</a:t>
            </a:r>
            <a:r>
              <a:rPr lang="zh-CN" altLang="en-US" sz="2000" dirty="0" smtClean="0">
                <a:solidFill>
                  <a:srgbClr val="FF0000"/>
                </a:solidFill>
              </a:rPr>
              <a:t>也是正态分布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0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7" grpId="0" build="p"/>
      <p:bldP spid="28" grpId="0" build="p"/>
      <p:bldP spid="3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第四章 提纲</a:t>
            </a:r>
            <a:endParaRPr lang="zh-CN" altLang="zh-CN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28801"/>
            <a:ext cx="7772400" cy="352839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/>
              <a:t>4.3 </a:t>
            </a:r>
            <a:r>
              <a:rPr lang="zh-CN" altLang="en-US" sz="2400" dirty="0" smtClean="0"/>
              <a:t>贝叶斯分类器的</a:t>
            </a:r>
            <a:r>
              <a:rPr lang="zh-CN" altLang="en-US" sz="2400" dirty="0"/>
              <a:t>错误率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000" dirty="0"/>
              <a:t>能</a:t>
            </a:r>
            <a:r>
              <a:rPr lang="zh-CN" altLang="en-US" sz="2000" dirty="0" smtClean="0"/>
              <a:t>用自己的语言描述错误率的定义和目的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会理论</a:t>
            </a:r>
            <a:r>
              <a:rPr lang="zh-CN" altLang="en-US" sz="2000" dirty="0" smtClean="0"/>
              <a:t>计算最小错误率贝叶斯分类器的错误率（两类、多类）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会理论</a:t>
            </a:r>
            <a:r>
              <a:rPr lang="zh-CN" altLang="en-US" sz="2000" dirty="0" smtClean="0"/>
              <a:t>计算正态分布的贝叶斯分类器的错误率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会实验</a:t>
            </a:r>
            <a:r>
              <a:rPr lang="zh-CN" altLang="en-US" sz="2000" dirty="0" smtClean="0"/>
              <a:t>估计分类器的错误率</a:t>
            </a:r>
            <a:endParaRPr lang="en-US" altLang="zh-CN" sz="2000" dirty="0" smtClean="0"/>
          </a:p>
          <a:p>
            <a:r>
              <a:rPr lang="en-US" altLang="zh-CN" sz="2400" dirty="0" smtClean="0"/>
              <a:t>4.4 </a:t>
            </a:r>
            <a:r>
              <a:rPr lang="zh-CN" altLang="en-US" sz="2400" dirty="0" smtClean="0"/>
              <a:t>聂曼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皮尔逊决策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会使用自己的语言描述聂曼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皮尔逊决策解决的问题和思路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会使用聂曼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皮尔逊决策进行二分类</a:t>
            </a:r>
            <a:endParaRPr lang="en-US" altLang="zh-CN" sz="2000" dirty="0" smtClean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760787" y="6334124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54855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468816" y="6309320"/>
            <a:ext cx="675184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57BC639-7994-4D4B-8387-3EDB85F492FE}" type="slidenum">
              <a:rPr lang="en-US" altLang="zh-CN" sz="2800" baseline="0" smtClean="0"/>
              <a:pPr eaLnBrk="1" hangingPunct="1"/>
              <a:t>70</a:t>
            </a:fld>
            <a:endParaRPr lang="en-US" altLang="zh-CN" sz="2800" baseline="0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395536" y="1459521"/>
            <a:ext cx="583715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正态分布贝叶斯决策的错误率计算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539552" y="1950557"/>
            <a:ext cx="4756801" cy="4703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对数似然比的概率分布（数学计算）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3"/>
              <p:cNvSpPr txBox="1">
                <a:spLocks noRot="1" noChangeArrowheads="1"/>
              </p:cNvSpPr>
              <p:nvPr/>
            </p:nvSpPr>
            <p:spPr bwMode="auto">
              <a:xfrm>
                <a:off x="539552" y="2420887"/>
                <a:ext cx="8136904" cy="576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kern="0" dirty="0" smtClean="0"/>
                  <a:t>对于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latin typeface="Cambria Math"/>
                      </a:rPr>
                      <m:t>𝑋</m:t>
                    </m:r>
                    <m:r>
                      <a:rPr lang="en-US" altLang="zh-CN" sz="2000" b="0" i="1" kern="0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sz="2000" b="0" i="1" kern="0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sz="2000" b="0" i="1" kern="0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kern="0" dirty="0" smtClean="0">
                    <a:latin typeface="宋体"/>
                    <a:ea typeface="宋体"/>
                  </a:rPr>
                  <a:t>, </a:t>
                </a:r>
                <a:r>
                  <a:rPr lang="zh-CN" altLang="en-US" sz="2000" kern="0" dirty="0" smtClean="0">
                    <a:latin typeface="宋体"/>
                    <a:ea typeface="宋体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kern="0" dirty="0" smtClean="0">
                        <a:latin typeface="Cambria Math"/>
                        <a:ea typeface="宋体"/>
                      </a:rPr>
                      <m:t>h</m:t>
                    </m:r>
                    <m:r>
                      <a:rPr lang="en-US" altLang="zh-CN" sz="2000" b="0" i="1" kern="0" dirty="0" smtClean="0">
                        <a:latin typeface="Cambria Math"/>
                        <a:ea typeface="宋体"/>
                      </a:rPr>
                      <m:t>(</m:t>
                    </m:r>
                    <m:r>
                      <a:rPr lang="en-US" altLang="zh-CN" sz="2000" b="0" i="1" kern="0" dirty="0" smtClean="0">
                        <a:latin typeface="Cambria Math"/>
                        <a:ea typeface="宋体"/>
                      </a:rPr>
                      <m:t>𝑋</m:t>
                    </m:r>
                    <m:r>
                      <a:rPr lang="en-US" altLang="zh-CN" sz="2000" b="0" i="1" kern="0" dirty="0" smtClean="0">
                        <a:latin typeface="Cambria Math"/>
                        <a:ea typeface="宋体"/>
                      </a:rPr>
                      <m:t>)</m:t>
                    </m:r>
                  </m:oMath>
                </a14:m>
                <a:r>
                  <a:rPr lang="zh-CN" altLang="en-US" sz="2000" kern="0" dirty="0" smtClean="0">
                    <a:latin typeface="宋体"/>
                    <a:ea typeface="宋体"/>
                  </a:rPr>
                  <a:t>的概率密度函数为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latin typeface="Cambria Math"/>
                        <a:ea typeface="宋体"/>
                      </a:rPr>
                      <m:t>𝑝</m:t>
                    </m:r>
                    <m:r>
                      <a:rPr lang="en-US" altLang="zh-CN" sz="2000" b="0" i="1" kern="0" smtClean="0">
                        <a:latin typeface="Cambria Math"/>
                        <a:ea typeface="宋体"/>
                      </a:rPr>
                      <m:t>(</m:t>
                    </m:r>
                    <m:r>
                      <a:rPr lang="en-US" altLang="zh-CN" sz="2000" b="0" i="1" kern="0" smtClean="0">
                        <a:latin typeface="Cambria Math"/>
                        <a:ea typeface="宋体"/>
                      </a:rPr>
                      <m:t>h</m:t>
                    </m:r>
                    <m:r>
                      <a:rPr lang="en-US" altLang="zh-CN" sz="2000" b="0" i="1" kern="0" smtClean="0">
                        <a:latin typeface="Cambria Math"/>
                        <a:ea typeface="宋体"/>
                      </a:rPr>
                      <m:t>|</m:t>
                    </m:r>
                    <m:sSub>
                      <m:sSubPr>
                        <m:ctrlPr>
                          <a:rPr lang="en-US" altLang="zh-CN" sz="2000" b="0" i="1" kern="0" smtClean="0">
                            <a:latin typeface="Cambria Math"/>
                            <a:ea typeface="宋体"/>
                          </a:rPr>
                        </m:ctrlPr>
                      </m:sSubPr>
                      <m:e>
                        <m:r>
                          <a:rPr lang="zh-CN" altLang="en-US" sz="2000" b="0" i="1" kern="0" smtClean="0">
                            <a:latin typeface="Cambria Math"/>
                            <a:ea typeface="宋体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/>
                            <a:ea typeface="宋体"/>
                          </a:rPr>
                          <m:t>1</m:t>
                        </m:r>
                      </m:sub>
                    </m:sSub>
                    <m:r>
                      <a:rPr lang="en-US" altLang="zh-CN" sz="2000" b="0" i="1" kern="0" smtClean="0">
                        <a:latin typeface="Cambria Math"/>
                        <a:ea typeface="宋体"/>
                      </a:rPr>
                      <m:t>)</m:t>
                    </m:r>
                  </m:oMath>
                </a14:m>
                <a:r>
                  <a:rPr lang="en-US" altLang="zh-CN" sz="2000" kern="0" dirty="0" smtClean="0"/>
                  <a:t>, </a:t>
                </a:r>
                <a:r>
                  <a:rPr lang="zh-CN" altLang="en-US" sz="2000" kern="0" dirty="0" smtClean="0"/>
                  <a:t>则其均值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 kern="0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kern="0" dirty="0" smtClean="0"/>
                  <a:t>和方差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kern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 sz="2000" i="1" kern="0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kern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000" kern="0" dirty="0" smtClean="0"/>
                  <a:t>为：</a:t>
                </a:r>
                <a:endParaRPr lang="en-US" altLang="zh-CN" sz="2000" kern="0" dirty="0"/>
              </a:p>
            </p:txBody>
          </p:sp>
        </mc:Choice>
        <mc:Fallback xmlns="">
          <p:sp>
            <p:nvSpPr>
              <p:cNvPr id="2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2420887"/>
                <a:ext cx="8136904" cy="576065"/>
              </a:xfrm>
              <a:prstGeom prst="rect">
                <a:avLst/>
              </a:prstGeom>
              <a:blipFill rotWithShape="1">
                <a:blip r:embed="rId2"/>
                <a:stretch>
                  <a:fillRect l="-825" t="-7368" r="-38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3"/>
              <p:cNvSpPr txBox="1">
                <a:spLocks noRot="1" noChangeArrowheads="1"/>
              </p:cNvSpPr>
              <p:nvPr/>
            </p:nvSpPr>
            <p:spPr bwMode="auto">
              <a:xfrm>
                <a:off x="5191171" y="3809484"/>
                <a:ext cx="1897929" cy="47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kern="0" dirty="0" smtClean="0"/>
                  <a:t>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 kern="0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kern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kern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kern="0" smtClean="0">
                            <a:latin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zh-CN" sz="2000" b="0" i="1" kern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kern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kern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000" kern="0" dirty="0"/>
              </a:p>
            </p:txBody>
          </p:sp>
        </mc:Choice>
        <mc:Fallback xmlns="">
          <p:sp>
            <p:nvSpPr>
              <p:cNvPr id="3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171" y="3809484"/>
                <a:ext cx="1897929" cy="470331"/>
              </a:xfrm>
              <a:prstGeom prst="rect">
                <a:avLst/>
              </a:prstGeom>
              <a:blipFill rotWithShape="1">
                <a:blip r:embed="rId3"/>
                <a:stretch>
                  <a:fillRect l="-3537" b="-168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9552" y="2741290"/>
                <a:ext cx="8059835" cy="52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0" dirty="0" smtClean="0">
                    <a:solidFill>
                      <a:srgbClr val="FF0000"/>
                    </a:solidFill>
                  </a:rPr>
                  <a:t>均值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：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𝐸</m:t>
                    </m:r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)=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41290"/>
                <a:ext cx="8059835" cy="526939"/>
              </a:xfrm>
              <a:prstGeom prst="rect">
                <a:avLst/>
              </a:prstGeom>
              <a:blipFill rotWithShape="1">
                <a:blip r:embed="rId4"/>
                <a:stretch>
                  <a:fillRect l="-832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5800" y="5229200"/>
                <a:ext cx="2795317" cy="52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故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h</m:t>
                    </m:r>
                    <m:r>
                      <a:rPr lang="en-US" altLang="zh-CN" sz="2000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)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(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229200"/>
                <a:ext cx="2795317" cy="526939"/>
              </a:xfrm>
              <a:prstGeom prst="rect">
                <a:avLst/>
              </a:prstGeom>
              <a:blipFill rotWithShape="1">
                <a:blip r:embed="rId5"/>
                <a:stretch>
                  <a:fillRect l="-2402" r="-218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21219" y="3140968"/>
                <a:ext cx="3569952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19" y="3140968"/>
                <a:ext cx="3569952" cy="6685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331870" y="3861048"/>
                <a:ext cx="3964483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令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70" y="3861048"/>
                <a:ext cx="3964483" cy="404213"/>
              </a:xfrm>
              <a:prstGeom prst="rect">
                <a:avLst/>
              </a:prstGeom>
              <a:blipFill rotWithShape="1">
                <a:blip r:embed="rId7"/>
                <a:stretch>
                  <a:fillRect l="-1536" t="-10448" b="-20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42420" y="4365104"/>
                <a:ext cx="39275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之间的马氏距离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0" y="4365104"/>
                <a:ext cx="3927550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1708" t="-10606" r="-1087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1282" y="4766068"/>
                <a:ext cx="3947684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方差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：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𝐸</m:t>
                    </m:r>
                    <m:r>
                      <a:rPr lang="en-US" altLang="zh-CN" sz="2000" b="0" i="1" smtClean="0">
                        <a:latin typeface="Cambria Math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}=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82" y="4766068"/>
                <a:ext cx="3947684" cy="404406"/>
              </a:xfrm>
              <a:prstGeom prst="rect">
                <a:avLst/>
              </a:prstGeom>
              <a:blipFill rotWithShape="1">
                <a:blip r:embed="rId9"/>
                <a:stretch>
                  <a:fillRect l="-1543"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85799" y="5802893"/>
                <a:ext cx="6355779" cy="52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类似的，</a:t>
                </a:r>
                <a:r>
                  <a:rPr lang="zh-CN" altLang="en-US" sz="2000" kern="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latin typeface="Cambria Math"/>
                      </a:rPr>
                      <m:t>𝑋</m:t>
                    </m:r>
                    <m:r>
                      <a:rPr lang="en-US" altLang="zh-CN" sz="2000" i="1" ker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sz="2000" i="1" ker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sz="2000" i="1" ker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latin typeface="宋体"/>
                    <a:ea typeface="宋体"/>
                  </a:rPr>
                  <a:t>,</a:t>
                </a:r>
                <a:r>
                  <a:rPr lang="zh-CN" altLang="en-US" sz="2000" dirty="0" smtClean="0"/>
                  <a:t>可计算得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h</m:t>
                    </m:r>
                    <m:r>
                      <a:rPr lang="en-US" altLang="zh-CN" sz="2000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)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(−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5802893"/>
                <a:ext cx="6355779" cy="526939"/>
              </a:xfrm>
              <a:prstGeom prst="rect">
                <a:avLst/>
              </a:prstGeom>
              <a:blipFill rotWithShape="1">
                <a:blip r:embed="rId10"/>
                <a:stretch>
                  <a:fillRect l="-959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2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7" grpId="0" build="p"/>
      <p:bldP spid="30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468816" y="6309320"/>
            <a:ext cx="675184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57BC639-7994-4D4B-8387-3EDB85F492FE}" type="slidenum">
              <a:rPr lang="en-US" altLang="zh-CN" sz="2800" baseline="0" smtClean="0"/>
              <a:pPr eaLnBrk="1" hangingPunct="1"/>
              <a:t>71</a:t>
            </a:fld>
            <a:endParaRPr lang="en-US" altLang="zh-CN" sz="2800" baseline="0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395536" y="1459521"/>
            <a:ext cx="583715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正态分布贝叶斯决策的错误率计算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539552" y="1950557"/>
            <a:ext cx="4756801" cy="4703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对数似然比的概率分布（图）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35696" y="2422107"/>
                <a:ext cx="2636619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h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12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12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422107"/>
                <a:ext cx="2636619" cy="6685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793832" y="2422107"/>
                <a:ext cx="2877711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h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(−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12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12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32" y="2422107"/>
                <a:ext cx="2877711" cy="6685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3" y="3728976"/>
            <a:ext cx="740981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5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468816" y="6309320"/>
            <a:ext cx="675184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57BC639-7994-4D4B-8387-3EDB85F492FE}" type="slidenum">
              <a:rPr lang="en-US" altLang="zh-CN" sz="2800" baseline="0" smtClean="0"/>
              <a:pPr eaLnBrk="1" hangingPunct="1"/>
              <a:t>72</a:t>
            </a:fld>
            <a:endParaRPr lang="en-US" altLang="zh-CN" sz="2800" baseline="0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395536" y="1459521"/>
            <a:ext cx="583715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正态分布贝叶斯决策的错误率计算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" name="Rectangle 3"/>
          <p:cNvSpPr txBox="1">
            <a:spLocks noRot="1" noChangeArrowheads="1"/>
          </p:cNvSpPr>
          <p:nvPr/>
        </p:nvSpPr>
        <p:spPr bwMode="auto">
          <a:xfrm>
            <a:off x="539552" y="1950557"/>
            <a:ext cx="6552728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kern="0" dirty="0" smtClean="0"/>
              <a:t>正态分布最小错误率贝叶斯决策的错误率（数学计算）</a:t>
            </a:r>
            <a:endParaRPr lang="en-US" altLang="zh-CN" sz="2000" kern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0659" y="2348880"/>
                <a:ext cx="7429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两类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/>
                      </a:rPr>
                      <m:t>问题的错误率公式</m:t>
                    </m:r>
                    <m:r>
                      <a:rPr lang="zh-CN" altLang="en-US" sz="2000" b="0" i="1" smtClean="0">
                        <a:latin typeface="Cambria Math"/>
                      </a:rPr>
                      <m:t>为：</m:t>
                    </m:r>
                  </m:oMath>
                </a14:m>
                <a:endParaRPr lang="en-US" altLang="zh-CN" sz="2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i="1" dirty="0">
                  <a:latin typeface="宋体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59" y="2348880"/>
                <a:ext cx="7429598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902" t="-6034"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132" y="2996952"/>
                <a:ext cx="6465040" cy="1204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从图</a:t>
                </a:r>
                <a:r>
                  <a:rPr lang="en-US" altLang="zh-CN" sz="2000" dirty="0" smtClean="0"/>
                  <a:t>4.9</a:t>
                </a:r>
                <a:r>
                  <a:rPr lang="zh-CN" altLang="en-US" sz="2000" dirty="0" smtClean="0"/>
                  <a:t>可以看出</a:t>
                </a:r>
                <a:r>
                  <a:rPr lang="zh-CN" altLang="en-US" sz="2000" dirty="0"/>
                  <a:t>：</a:t>
                </a:r>
                <a:endParaRPr lang="en-US" altLang="zh-CN" sz="200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/>
                      </a:rPr>
                      <m:t>X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类被错判的概率为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h</m:t>
                            </m:r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𝑑h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X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类被错判的概率为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  <m:sup>
                        <m:r>
                          <a:rPr lang="en-US" altLang="zh-CN" sz="200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h</m:t>
                            </m:r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𝑑h</m:t>
                        </m:r>
                      </m:e>
                    </m:nary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32" y="2996952"/>
                <a:ext cx="6465040" cy="1204176"/>
              </a:xfrm>
              <a:prstGeom prst="rect">
                <a:avLst/>
              </a:prstGeom>
              <a:blipFill rotWithShape="1">
                <a:blip r:embed="rId3"/>
                <a:stretch>
                  <a:fillRect l="-1038" t="-22335" b="-73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96489" y="4149080"/>
                <a:ext cx="6857686" cy="1088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故，错误率公式可以写成：</a:t>
                </a:r>
                <a:endParaRPr lang="en-US" altLang="zh-CN" sz="2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𝑑h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nary>
                        <m:nary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𝑑h</m:t>
                          </m:r>
                        </m:e>
                      </m:nary>
                    </m:oMath>
                  </m:oMathPara>
                </a14:m>
                <a:endParaRPr lang="en-US" altLang="zh-CN" sz="2000" i="1" dirty="0">
                  <a:latin typeface="宋体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9" y="4149080"/>
                <a:ext cx="6857686" cy="1088183"/>
              </a:xfrm>
              <a:prstGeom prst="rect">
                <a:avLst/>
              </a:prstGeom>
              <a:blipFill rotWithShape="1">
                <a:blip r:embed="rId4"/>
                <a:stretch>
                  <a:fillRect l="-978" t="-3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5237263"/>
                <a:ext cx="8496943" cy="1102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𝑝</m:t>
                    </m:r>
                    <m:r>
                      <a:rPr lang="en-US" altLang="zh-CN" sz="2000" i="1">
                        <a:latin typeface="Cambria Math"/>
                      </a:rPr>
                      <m:t>(</m:t>
                    </m:r>
                    <m:r>
                      <a:rPr lang="en-US" altLang="zh-CN" sz="2000" i="1">
                        <a:latin typeface="Cambria Math"/>
                      </a:rPr>
                      <m:t>h</m:t>
                    </m:r>
                    <m:r>
                      <a:rPr lang="en-US" altLang="zh-CN" sz="2000" i="1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)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000" i="1">
                        <a:latin typeface="Cambria Math"/>
                        <a:ea typeface="Cambria Math"/>
                      </a:rPr>
                      <m:t>(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i="1">
                        <a:latin typeface="Cambria Math"/>
                        <a:ea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2000" b="0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h</m:t>
                    </m:r>
                    <m:r>
                      <a:rPr lang="en-US" altLang="zh-CN" sz="2000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)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(−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 带入上式，并令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zh-CN" altLang="en-US" sz="2000" b="0" i="1" smtClean="0">
                        <a:latin typeface="Cambria Math"/>
                      </a:rPr>
                      <m:t>，得</m:t>
                    </m:r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/>
                          </a:rPr>
                          <m:t>exp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⁡(−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zh-CN" altLang="en-US" sz="2000" dirty="0" smtClean="0"/>
                  <a:t>，此时</a:t>
                </a:r>
                <a:r>
                  <a:rPr lang="en-US" altLang="zh-CN" sz="2000" i="1" dirty="0" smtClean="0"/>
                  <a:t>t=0</a:t>
                </a:r>
                <a:endParaRPr lang="zh-CN" altLang="en-US" sz="2000" i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237263"/>
                <a:ext cx="8496943" cy="1102866"/>
              </a:xfrm>
              <a:prstGeom prst="rect">
                <a:avLst/>
              </a:prstGeom>
              <a:blipFill rotWithShape="1">
                <a:blip r:embed="rId5"/>
                <a:stretch>
                  <a:fillRect l="-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06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40824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B1631FA-6781-46E2-9744-0045605644FD}" type="slidenum">
              <a:rPr lang="en-US" altLang="zh-CN" sz="2800" baseline="0" smtClean="0"/>
              <a:pPr eaLnBrk="1" hangingPunct="1"/>
              <a:t>73</a:t>
            </a:fld>
            <a:endParaRPr lang="en-US" altLang="zh-CN" sz="2800" baseline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867" name="Rectangle 3"/>
              <p:cNvSpPr>
                <a:spLocks noGrp="1" noRot="1" noChangeArrowheads="1"/>
              </p:cNvSpPr>
              <p:nvPr>
                <p:ph type="body" sz="half" idx="1"/>
              </p:nvPr>
            </p:nvSpPr>
            <p:spPr>
              <a:xfrm>
                <a:off x="395536" y="2780928"/>
                <a:ext cx="4836432" cy="93610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zh-CN" altLang="en-US" sz="20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/>
                            </a:rPr>
                            <m:t>exp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/>
                            </a:rPr>
                            <m:t>)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2928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95536" y="2780928"/>
                <a:ext cx="4836432" cy="936104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2876" name="Object 1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018768317"/>
              </p:ext>
            </p:extLst>
          </p:nvPr>
        </p:nvGraphicFramePr>
        <p:xfrm>
          <a:off x="5724128" y="2852936"/>
          <a:ext cx="3069704" cy="2728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43" name="Visio" r:id="rId4" imgW="3299071" imgH="2931733" progId="Visio.Drawing.11">
                  <p:embed/>
                </p:oleObj>
              </mc:Choice>
              <mc:Fallback>
                <p:oleObj name="Visio" r:id="rId4" imgW="3299071" imgH="293173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852936"/>
                        <a:ext cx="3069704" cy="2728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395536" y="1459521"/>
            <a:ext cx="583715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4.3.3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正态分布贝叶斯决策的错误率计算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3"/>
          <p:cNvSpPr txBox="1">
            <a:spLocks noRot="1" noChangeArrowheads="1"/>
          </p:cNvSpPr>
          <p:nvPr/>
        </p:nvSpPr>
        <p:spPr bwMode="auto">
          <a:xfrm>
            <a:off x="539552" y="1950557"/>
            <a:ext cx="5693136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kern="0" dirty="0" smtClean="0"/>
              <a:t>正态分布最小错误率贝叶斯决策的错误率（图）</a:t>
            </a:r>
            <a:endParaRPr lang="en-US" altLang="zh-CN" sz="2000" kern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3881" y="242088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错误率公式：</a:t>
            </a:r>
            <a:endParaRPr lang="zh-CN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3881" y="364502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错误率图示：如右图所示</a:t>
            </a:r>
            <a:endParaRPr lang="zh-CN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13881" y="4232803"/>
            <a:ext cx="4966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错误率曲线性质：</a:t>
            </a:r>
            <a:endParaRPr lang="en-US" altLang="zh-CN" sz="2000" dirty="0" smtClean="0"/>
          </a:p>
          <a:p>
            <a:r>
              <a:rPr lang="zh-CN" altLang="en-US" sz="2000" dirty="0" smtClean="0"/>
              <a:t>错误率随两类间距离的增加而单调递减。</a:t>
            </a:r>
            <a:endParaRPr lang="en-US" altLang="zh-CN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86181" y="5113664"/>
            <a:ext cx="4966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错误率曲线物理意义：</a:t>
            </a:r>
            <a:endParaRPr lang="en-US" altLang="zh-CN" sz="2000" dirty="0" smtClean="0"/>
          </a:p>
          <a:p>
            <a:r>
              <a:rPr lang="zh-CN" altLang="en-US" sz="2000" dirty="0" smtClean="0"/>
              <a:t>两类之间的差异越大，错误率越小。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3644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7" grpId="0" build="p"/>
      <p:bldP spid="1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40824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B1631FA-6781-46E2-9744-0045605644FD}" type="slidenum">
              <a:rPr lang="en-US" altLang="zh-CN" sz="2800" baseline="0" smtClean="0"/>
              <a:pPr eaLnBrk="1" hangingPunct="1"/>
              <a:t>74</a:t>
            </a:fld>
            <a:endParaRPr lang="en-US" altLang="zh-CN" sz="2800" baseline="0" dirty="0" smtClean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395536" y="1463941"/>
            <a:ext cx="30671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4.3.4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错误率的估计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3"/>
          <p:cNvSpPr txBox="1">
            <a:spLocks noRot="1" noChangeArrowheads="1"/>
          </p:cNvSpPr>
          <p:nvPr/>
        </p:nvSpPr>
        <p:spPr bwMode="auto">
          <a:xfrm>
            <a:off x="714400" y="1936639"/>
            <a:ext cx="5693136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kern="0" dirty="0"/>
              <a:t>错误率</a:t>
            </a:r>
            <a:r>
              <a:rPr lang="zh-CN" altLang="en-US" sz="2000" kern="0" dirty="0" smtClean="0"/>
              <a:t>估计的基本概念</a:t>
            </a:r>
            <a:endParaRPr lang="en-US" altLang="zh-CN" sz="2000" kern="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77852" y="2406970"/>
            <a:ext cx="4966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为什么要进行错误率估计？</a:t>
            </a:r>
            <a:endParaRPr lang="en-US" altLang="zh-CN" sz="2000" dirty="0" smtClean="0"/>
          </a:p>
          <a:p>
            <a:r>
              <a:rPr lang="zh-CN" altLang="en-US" sz="2000" dirty="0" smtClean="0"/>
              <a:t>      因为理论计算错误率往往太过复杂。</a:t>
            </a:r>
            <a:endParaRPr lang="en-US" altLang="zh-CN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077852" y="3261923"/>
            <a:ext cx="6387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如何进行错误率估计？</a:t>
            </a:r>
            <a:endParaRPr lang="en-US" altLang="zh-CN" sz="2000" dirty="0" smtClean="0"/>
          </a:p>
          <a:p>
            <a:r>
              <a:rPr lang="zh-CN" altLang="en-US" sz="2000" dirty="0" smtClean="0"/>
              <a:t>    通过实验的方法，利用样本求错误率的估计值。</a:t>
            </a:r>
            <a:endParaRPr lang="en-US" altLang="zh-CN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077852" y="4134431"/>
            <a:ext cx="6387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错误率估计有哪些场景？</a:t>
            </a:r>
            <a:endParaRPr lang="en-US" altLang="zh-CN" sz="2000" dirty="0" smtClean="0"/>
          </a:p>
          <a:p>
            <a:r>
              <a:rPr lang="zh-CN" altLang="en-US" sz="2000" dirty="0" smtClean="0"/>
              <a:t>    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）已设计好分类器时错误率的估计。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）未设计</a:t>
            </a:r>
            <a:r>
              <a:rPr lang="zh-CN" altLang="en-US" sz="2000" dirty="0"/>
              <a:t>好分类器时错误率的估计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035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40824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B1631FA-6781-46E2-9744-0045605644FD}" type="slidenum">
              <a:rPr lang="en-US" altLang="zh-CN" sz="2800" baseline="0" smtClean="0"/>
              <a:pPr eaLnBrk="1" hangingPunct="1"/>
              <a:t>75</a:t>
            </a:fld>
            <a:endParaRPr lang="en-US" altLang="zh-CN" sz="2800" baseline="0" dirty="0" smtClean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395536" y="1463941"/>
            <a:ext cx="30671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4.3.4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错误率的估计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3"/>
          <p:cNvSpPr txBox="1">
            <a:spLocks noRot="1" noChangeArrowheads="1"/>
          </p:cNvSpPr>
          <p:nvPr/>
        </p:nvSpPr>
        <p:spPr bwMode="auto">
          <a:xfrm>
            <a:off x="714400" y="1936639"/>
            <a:ext cx="5693136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已设计好分类器时错误率的估计</a:t>
            </a:r>
            <a:endParaRPr lang="en-US" altLang="zh-CN" sz="2000" kern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68314" y="2276872"/>
                <a:ext cx="7380348" cy="114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先验概率未知时，随机抽样</a:t>
                </a:r>
                <a:endParaRPr lang="en-US" altLang="zh-CN" sz="2000" dirty="0"/>
              </a:p>
              <a:p>
                <a:r>
                  <a:rPr lang="en-US" altLang="zh-CN" sz="2000" dirty="0" smtClean="0"/>
                  <a:t>      </a:t>
                </a:r>
                <a:r>
                  <a:rPr lang="zh-CN" altLang="en-US" sz="2000" dirty="0" smtClean="0"/>
                  <a:t>基本做法：设</a:t>
                </a:r>
                <a:r>
                  <a:rPr lang="el-GR" altLang="zh-CN" sz="2000" i="1" dirty="0" smtClean="0"/>
                  <a:t>ε</a:t>
                </a:r>
                <a:r>
                  <a:rPr lang="zh-CN" altLang="en-US" sz="2000" dirty="0" smtClean="0"/>
                  <a:t>为真实的错误率；则随机抽取</a:t>
                </a:r>
                <a:r>
                  <a:rPr lang="en-US" altLang="zh-CN" sz="2000" i="1" dirty="0" smtClean="0"/>
                  <a:t>N</a:t>
                </a:r>
                <a:r>
                  <a:rPr lang="zh-CN" altLang="en-US" sz="2000" dirty="0" smtClean="0"/>
                  <a:t>个样本，假设分类器错分样本数为</a:t>
                </a:r>
                <a:r>
                  <a:rPr lang="en-US" altLang="zh-CN" sz="2000" i="1" dirty="0" smtClean="0"/>
                  <a:t>k</a:t>
                </a:r>
                <a:r>
                  <a:rPr lang="en-US" altLang="zh-CN" sz="2000" dirty="0" smtClean="0"/>
                  <a:t>,</a:t>
                </a:r>
                <a:r>
                  <a:rPr lang="zh-CN" altLang="en-US" sz="2000" dirty="0" smtClean="0"/>
                  <a:t>则可以用公式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/>
                      </a:rPr>
                      <m:t>𝜀</m:t>
                    </m:r>
                    <m:r>
                      <a:rPr lang="zh-CN" altLang="en-US" sz="2000" b="0" i="1" smtClean="0">
                        <a:latin typeface="Cambria Math"/>
                      </a:rPr>
                      <m:t>‘</m:t>
                    </m:r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sz="2000" dirty="0" smtClean="0"/>
                  <a:t>估计</a:t>
                </a:r>
                <a:r>
                  <a:rPr lang="el-GR" altLang="zh-CN" sz="2000" i="1" dirty="0" smtClean="0"/>
                  <a:t>ε</a:t>
                </a:r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14" y="2276872"/>
                <a:ext cx="7380348" cy="1149545"/>
              </a:xfrm>
              <a:prstGeom prst="rect">
                <a:avLst/>
              </a:prstGeom>
              <a:blipFill rotWithShape="1">
                <a:blip r:embed="rId2"/>
                <a:stretch>
                  <a:fillRect l="-826" t="-3723" b="-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84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40824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B1631FA-6781-46E2-9744-0045605644FD}" type="slidenum">
              <a:rPr lang="en-US" altLang="zh-CN" sz="2800" baseline="0" smtClean="0"/>
              <a:pPr eaLnBrk="1" hangingPunct="1"/>
              <a:t>76</a:t>
            </a:fld>
            <a:endParaRPr lang="en-US" altLang="zh-CN" sz="2800" baseline="0" dirty="0" smtClean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395536" y="1463941"/>
            <a:ext cx="30671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4.3.4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错误率的估计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3"/>
          <p:cNvSpPr txBox="1">
            <a:spLocks noRot="1" noChangeArrowheads="1"/>
          </p:cNvSpPr>
          <p:nvPr/>
        </p:nvSpPr>
        <p:spPr bwMode="auto">
          <a:xfrm>
            <a:off x="714400" y="1936639"/>
            <a:ext cx="5693136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已设计好分类器时错误率的估计</a:t>
            </a:r>
            <a:endParaRPr lang="en-US" altLang="zh-CN" sz="2000" kern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71600" y="2406970"/>
                <a:ext cx="7380348" cy="3623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先验概率未知时，随机抽样</a:t>
                </a:r>
                <a:endParaRPr lang="en-US" altLang="zh-CN" sz="2000" dirty="0"/>
              </a:p>
              <a:p>
                <a:r>
                  <a:rPr lang="zh-CN" altLang="en-US" sz="2000" dirty="0" smtClean="0"/>
                  <a:t>证明：假设在给定</a:t>
                </a:r>
                <a:r>
                  <a:rPr lang="el-GR" altLang="zh-CN" sz="2000" dirty="0" smtClean="0"/>
                  <a:t>ε</a:t>
                </a:r>
                <a:r>
                  <a:rPr lang="zh-CN" altLang="en-US" sz="2000" dirty="0" smtClean="0"/>
                  <a:t>的条件下，对</a:t>
                </a:r>
                <a:r>
                  <a:rPr lang="en-US" altLang="zh-CN" sz="2000" dirty="0" smtClean="0"/>
                  <a:t>N</a:t>
                </a:r>
                <a:r>
                  <a:rPr lang="zh-CN" altLang="en-US" sz="2000" dirty="0" smtClean="0"/>
                  <a:t>个样本做分类实验，错分样本数为</a:t>
                </a:r>
                <a:r>
                  <a:rPr lang="en-US" altLang="zh-CN" sz="2000" dirty="0" smtClean="0"/>
                  <a:t>k</a:t>
                </a:r>
                <a:r>
                  <a:rPr lang="zh-CN" altLang="en-US" sz="2000" dirty="0" smtClean="0"/>
                  <a:t>，则</a:t>
                </a:r>
                <a:r>
                  <a:rPr lang="en-US" altLang="zh-CN" sz="2000" dirty="0" smtClean="0"/>
                  <a:t>k</a:t>
                </a:r>
                <a:r>
                  <a:rPr lang="zh-CN" altLang="en-US" sz="2000" dirty="0" smtClean="0"/>
                  <a:t>满足二项式分布：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</m:e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𝜀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(1−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𝜀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000" dirty="0" smtClean="0"/>
                  <a:t>    </a:t>
                </a:r>
                <a:r>
                  <a:rPr lang="zh-CN" altLang="en-US" sz="2000" dirty="0" smtClean="0"/>
                  <a:t>：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       该分布的解释： 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2000" dirty="0" smtClean="0"/>
                  <a:t>种取法，其中</a:t>
                </a:r>
                <a:r>
                  <a:rPr lang="en-US" altLang="zh-CN" sz="2000" dirty="0" smtClean="0"/>
                  <a:t>k</a:t>
                </a:r>
                <a:r>
                  <a:rPr lang="zh-CN" altLang="en-US" sz="2000" dirty="0" smtClean="0"/>
                  <a:t>次错分概率为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/>
                          </a:rPr>
                          <m:t>𝜀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，另外</a:t>
                </a:r>
                <a:r>
                  <a:rPr lang="en-US" altLang="zh-CN" sz="2000" i="1" dirty="0" smtClean="0"/>
                  <a:t>N-k</a:t>
                </a:r>
                <a:r>
                  <a:rPr lang="zh-CN" altLang="en-US" sz="2000" dirty="0" smtClean="0"/>
                  <a:t>次正确分类概率为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/>
                          </a:rPr>
                          <m:t>(1−</m:t>
                        </m:r>
                        <m:r>
                          <a:rPr lang="zh-CN" altLang="en-US" sz="2000" i="1">
                            <a:latin typeface="Cambria Math"/>
                          </a:rPr>
                          <m:t>𝜀</m:t>
                        </m:r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  <m:r>
                          <a:rPr lang="en-US" altLang="zh-CN" sz="2000" i="1">
                            <a:latin typeface="Cambria Math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，故在真实错误率为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sz="2000" dirty="0" smtClean="0"/>
                  <a:t>的条件下，随机抽样出</a:t>
                </a:r>
                <a:r>
                  <a:rPr lang="en-US" altLang="zh-CN" sz="2000" dirty="0" smtClean="0"/>
                  <a:t>k</a:t>
                </a:r>
                <a:r>
                  <a:rPr lang="zh-CN" altLang="en-US" sz="2000" dirty="0" smtClean="0"/>
                  <a:t>个错分的概率为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𝑘</m:t>
                        </m:r>
                      </m:e>
                      <m:e>
                        <m:r>
                          <a:rPr lang="zh-CN" altLang="en-US" sz="2000" i="1"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</a:t>
                </a:r>
                <a:r>
                  <a:rPr lang="zh-CN" altLang="en-US" sz="2000" dirty="0" smtClean="0"/>
                  <a:t>假设我们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/>
                      </a:rPr>
                      <m:t>想</m:t>
                    </m:r>
                    <m:r>
                      <a:rPr lang="zh-CN" altLang="en-US" sz="2000" b="0" i="1" dirty="0" smtClean="0">
                        <a:latin typeface="Cambria Math"/>
                      </a:rPr>
                      <m:t>用</m:t>
                    </m:r>
                    <m:r>
                      <a:rPr lang="en-US" altLang="zh-CN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000" dirty="0" smtClean="0"/>
                  <a:t>来估计</a:t>
                </a:r>
                <a:r>
                  <a:rPr lang="el-GR" altLang="zh-CN" sz="2000" i="1" dirty="0" smtClean="0"/>
                  <a:t>ε</a:t>
                </a:r>
                <a:r>
                  <a:rPr lang="en-US" altLang="zh-CN" sz="2000" dirty="0" smtClean="0"/>
                  <a:t>,</a:t>
                </a:r>
                <a:r>
                  <a:rPr lang="zh-CN" altLang="en-US" sz="2000" dirty="0" smtClean="0"/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latin typeface="Cambria Math"/>
                        <a:ea typeface="Cambria Math"/>
                      </a:rPr>
                      <m:t>ε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000" dirty="0" smtClean="0"/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𝑘</m:t>
                        </m:r>
                      </m:e>
                      <m:e>
                        <m:r>
                          <a:rPr lang="zh-CN" altLang="en-US" sz="2000" i="1"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zh-CN" altLang="en-US" sz="2000" b="0" i="1" smtClean="0">
                        <a:latin typeface="Cambria Math"/>
                      </a:rPr>
                      <m:t>取</m:t>
                    </m:r>
                  </m:oMath>
                </a14:m>
                <a:r>
                  <a:rPr lang="zh-CN" altLang="en-US" sz="2000" dirty="0" smtClean="0"/>
                  <a:t>极大值（即我们应该用极值点来估计</a:t>
                </a:r>
                <a:r>
                  <a:rPr lang="el-GR" altLang="zh-CN" sz="2000" i="1" dirty="0"/>
                  <a:t>ε </a:t>
                </a:r>
                <a:r>
                  <a:rPr lang="zh-CN" altLang="en-US" sz="2000" dirty="0" smtClean="0"/>
                  <a:t>），即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𝜀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r>
                          <a:rPr lang="zh-CN" altLang="en-US" sz="2000" i="1" smtClean="0">
                            <a:latin typeface="Cambria Math"/>
                          </a:rPr>
                          <m:t>𝜀</m:t>
                        </m:r>
                      </m:den>
                    </m:f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|</m:t>
                        </m:r>
                      </m:e>
                      <m:sub>
                        <m:r>
                          <a:rPr lang="zh-CN" altLang="en-US" sz="2000" i="1" smtClean="0">
                            <a:latin typeface="Cambria Math"/>
                          </a:rPr>
                          <m:t>𝜀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r>
                  <a:rPr lang="zh-CN" altLang="en-US" sz="20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𝑘</m:t>
                        </m:r>
                      </m:e>
                      <m:e>
                        <m:r>
                          <a:rPr lang="zh-CN" altLang="en-US" sz="2000" i="1"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zh-CN" altLang="en-US" sz="2000" dirty="0"/>
                  <a:t>取自然对数，不会改变其极值，得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/>
                          </a:rPr>
                          <m:t>𝑙𝑛𝑃</m:t>
                        </m:r>
                        <m:r>
                          <a:rPr lang="en-US" altLang="zh-CN" sz="2000" i="1">
                            <a:latin typeface="Cambria Math"/>
                          </a:rPr>
                          <m:t>(</m:t>
                        </m:r>
                        <m:r>
                          <a:rPr lang="en-US" altLang="zh-CN" sz="2000" i="1">
                            <a:latin typeface="Cambria Math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/>
                          </a:rPr>
                          <m:t>|</m:t>
                        </m:r>
                        <m:r>
                          <a:rPr lang="zh-CN" altLang="en-US" sz="2000" i="1">
                            <a:latin typeface="Cambria Math"/>
                          </a:rPr>
                          <m:t>𝜀</m:t>
                        </m:r>
                        <m:r>
                          <a:rPr lang="en-US" altLang="zh-CN" sz="20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𝜕</m:t>
                        </m:r>
                        <m:r>
                          <a:rPr lang="zh-CN" altLang="en-US" sz="2000" i="1">
                            <a:latin typeface="Cambria Math"/>
                          </a:rPr>
                          <m:t>𝜀</m:t>
                        </m:r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|</m:t>
                        </m:r>
                      </m:e>
                      <m:sub>
                        <m:r>
                          <a:rPr lang="zh-CN" altLang="en-US" sz="2000" i="1">
                            <a:latin typeface="Cambria Math"/>
                          </a:rPr>
                          <m:t>𝜀</m:t>
                        </m:r>
                        <m:r>
                          <a:rPr lang="en-US" altLang="zh-CN" sz="2000" i="1">
                            <a:latin typeface="Cambria Math"/>
                          </a:rPr>
                          <m:t>=</m:t>
                        </m:r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=0</m:t>
                    </m:r>
                    <m:r>
                      <a:rPr lang="zh-CN" altLang="en-US" sz="2000" i="1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sz="2000" dirty="0"/>
                  <a:t>解得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𝑥</m:t>
                    </m:r>
                    <m:r>
                      <a:rPr lang="en-US" altLang="zh-C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sz="2000" dirty="0" smtClean="0"/>
                  <a:t>，即可以用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sz="2000" dirty="0" smtClean="0"/>
                  <a:t>来估计</a:t>
                </a:r>
                <a:r>
                  <a:rPr lang="el-GR" altLang="zh-CN" sz="2000" dirty="0" smtClean="0"/>
                  <a:t>ε</a:t>
                </a:r>
                <a:r>
                  <a:rPr lang="zh-CN" altLang="en-US" sz="2000" dirty="0" smtClean="0"/>
                  <a:t>。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06970"/>
                <a:ext cx="7380348" cy="3623813"/>
              </a:xfrm>
              <a:prstGeom prst="rect">
                <a:avLst/>
              </a:prstGeom>
              <a:blipFill rotWithShape="1">
                <a:blip r:embed="rId2"/>
                <a:stretch>
                  <a:fillRect l="-826" t="-1178" r="-495" b="-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35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40824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B1631FA-6781-46E2-9744-0045605644FD}" type="slidenum">
              <a:rPr lang="en-US" altLang="zh-CN" sz="2800" baseline="0" smtClean="0"/>
              <a:pPr eaLnBrk="1" hangingPunct="1"/>
              <a:t>77</a:t>
            </a:fld>
            <a:endParaRPr lang="en-US" altLang="zh-CN" sz="2800" baseline="0" dirty="0" smtClean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395536" y="1463941"/>
            <a:ext cx="30671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4.3.4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错误率的估计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3"/>
          <p:cNvSpPr txBox="1">
            <a:spLocks noRot="1" noChangeArrowheads="1"/>
          </p:cNvSpPr>
          <p:nvPr/>
        </p:nvSpPr>
        <p:spPr bwMode="auto">
          <a:xfrm>
            <a:off x="714400" y="1936639"/>
            <a:ext cx="5693136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已设计好分类器时错误率的估计</a:t>
            </a:r>
            <a:endParaRPr lang="en-US" altLang="zh-CN" sz="2000" kern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68314" y="2276872"/>
                <a:ext cx="7380348" cy="195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先验概率已知时，选择性抽样</a:t>
                </a:r>
                <a:endParaRPr lang="en-US" altLang="zh-CN" sz="2000" dirty="0"/>
              </a:p>
              <a:p>
                <a:r>
                  <a:rPr lang="en-US" altLang="zh-CN" sz="2000" dirty="0" smtClean="0"/>
                  <a:t>      </a:t>
                </a:r>
                <a:r>
                  <a:rPr lang="zh-CN" altLang="en-US" sz="2000" dirty="0" smtClean="0"/>
                  <a:t>基本做法：设</a:t>
                </a:r>
                <a:r>
                  <a:rPr lang="el-GR" altLang="zh-CN" sz="2000" i="1" dirty="0" smtClean="0"/>
                  <a:t>ε</a:t>
                </a:r>
                <a:r>
                  <a:rPr lang="zh-CN" altLang="en-US" sz="2000" dirty="0" smtClean="0"/>
                  <a:t>为真实的错误率，先验概率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；则根据分类器的分类结果，从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中抽取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sz="2000" dirty="0"/>
                  <a:t>个样本，从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中抽取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sz="2000" dirty="0"/>
                  <a:t>个样本</a:t>
                </a:r>
                <a:r>
                  <a:rPr lang="zh-CN" altLang="en-US" sz="2000" dirty="0" smtClean="0"/>
                  <a:t>，用类似的方法可求得错误率</a:t>
                </a:r>
                <a:r>
                  <a:rPr lang="el-GR" altLang="zh-CN" sz="2000" i="1" dirty="0"/>
                  <a:t>ε</a:t>
                </a:r>
                <a:r>
                  <a:rPr lang="zh-CN" altLang="en-US" sz="2000" dirty="0" smtClean="0"/>
                  <a:t>的最大似然估计为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/>
                      </a:rPr>
                      <m:t>𝜀</m:t>
                    </m:r>
                    <m:r>
                      <a:rPr lang="zh-CN" altLang="en-US" sz="2000" b="0" i="1" smtClean="0">
                        <a:latin typeface="Cambria Math"/>
                      </a:rPr>
                      <m:t>’</m:t>
                    </m:r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即：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先验概率已知时，两类可以分别估计，再用先验概率平均。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14" y="2276872"/>
                <a:ext cx="7380348" cy="1955664"/>
              </a:xfrm>
              <a:prstGeom prst="rect">
                <a:avLst/>
              </a:prstGeom>
              <a:blipFill rotWithShape="1">
                <a:blip r:embed="rId2"/>
                <a:stretch>
                  <a:fillRect l="-826" t="-2188" r="-743" b="-2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2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40824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B1631FA-6781-46E2-9744-0045605644FD}" type="slidenum">
              <a:rPr lang="en-US" altLang="zh-CN" sz="2800" baseline="0" smtClean="0"/>
              <a:pPr eaLnBrk="1" hangingPunct="1"/>
              <a:t>78</a:t>
            </a:fld>
            <a:endParaRPr lang="en-US" altLang="zh-CN" sz="2800" baseline="0" dirty="0" smtClean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395536" y="1463941"/>
            <a:ext cx="30671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4.3.4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错误率的估计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3"/>
          <p:cNvSpPr txBox="1">
            <a:spLocks noRot="1" noChangeArrowheads="1"/>
          </p:cNvSpPr>
          <p:nvPr/>
        </p:nvSpPr>
        <p:spPr bwMode="auto">
          <a:xfrm>
            <a:off x="714400" y="1936639"/>
            <a:ext cx="5693136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未设计好分类器时错误率的估计</a:t>
            </a:r>
            <a:endParaRPr lang="en-US" altLang="zh-CN" sz="2000" kern="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77852" y="2406970"/>
            <a:ext cx="630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解决的问题</a:t>
            </a:r>
            <a:endParaRPr lang="en-US" altLang="zh-CN" sz="2000" dirty="0" smtClean="0"/>
          </a:p>
          <a:p>
            <a:r>
              <a:rPr lang="zh-CN" altLang="en-US" sz="2000" dirty="0" smtClean="0"/>
              <a:t>      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）分类器未设计好。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）同一批样本既用来训练也用来估计错误。</a:t>
            </a:r>
            <a:endParaRPr lang="en-US" altLang="zh-CN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77852" y="3422633"/>
            <a:ext cx="630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基本思路</a:t>
            </a:r>
            <a:endParaRPr lang="en-US" altLang="zh-CN" sz="2000" dirty="0" smtClean="0"/>
          </a:p>
          <a:p>
            <a:r>
              <a:rPr lang="zh-CN" altLang="en-US" sz="2000" dirty="0" smtClean="0"/>
              <a:t>      对样本进行划分，决定哪些用于设计分类器，哪些用于检验分类器的错误率。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12084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40824" y="6309320"/>
            <a:ext cx="603176" cy="457200"/>
          </a:xfrm>
          <a:noFill/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B1631FA-6781-46E2-9744-0045605644FD}" type="slidenum">
              <a:rPr lang="en-US" altLang="zh-CN" sz="2800" baseline="0" smtClean="0"/>
              <a:pPr eaLnBrk="1" hangingPunct="1"/>
              <a:t>79</a:t>
            </a:fld>
            <a:endParaRPr lang="en-US" altLang="zh-CN" sz="2800" baseline="0" dirty="0" smtClean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4.3 </a:t>
            </a:r>
            <a:r>
              <a:rPr lang="zh-CN" altLang="en-US" kern="0" dirty="0" smtClean="0"/>
              <a:t>贝叶斯分类器的错误率</a:t>
            </a:r>
            <a:endParaRPr lang="zh-CN" altLang="zh-CN" kern="0" dirty="0" smtClean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395536" y="1463941"/>
            <a:ext cx="306716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4.3.4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错误率的估计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3"/>
          <p:cNvSpPr txBox="1">
            <a:spLocks noRot="1" noChangeArrowheads="1"/>
          </p:cNvSpPr>
          <p:nvPr/>
        </p:nvSpPr>
        <p:spPr bwMode="auto">
          <a:xfrm>
            <a:off x="714400" y="1936639"/>
            <a:ext cx="5693136" cy="4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未设计好分类器时错误率的估计</a:t>
            </a:r>
            <a:endParaRPr lang="en-US" altLang="zh-CN" sz="2000" kern="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25896" y="2406970"/>
            <a:ext cx="68922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常用的划分法</a:t>
            </a:r>
            <a:endParaRPr lang="en-US" altLang="zh-CN" sz="2000" dirty="0" smtClean="0"/>
          </a:p>
          <a:p>
            <a:r>
              <a:rPr lang="zh-CN" altLang="en-US" sz="2000" dirty="0" smtClean="0"/>
              <a:t>      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）部分样本（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个）用于设计分类器；同样的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个样本用于测试：错误率小些，是下限。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/>
              <a:t>）部分样本（</a:t>
            </a:r>
            <a:r>
              <a:rPr lang="en-US" altLang="zh-CN" sz="2000" dirty="0"/>
              <a:t>N</a:t>
            </a:r>
            <a:r>
              <a:rPr lang="zh-CN" altLang="en-US" sz="2000" dirty="0"/>
              <a:t>个）用于设计分类器</a:t>
            </a:r>
            <a:r>
              <a:rPr lang="zh-CN" altLang="en-US" sz="2000" dirty="0" smtClean="0"/>
              <a:t>；全部样本</a:t>
            </a:r>
            <a:r>
              <a:rPr lang="zh-CN" altLang="en-US" sz="2000" dirty="0"/>
              <a:t>用于测试：</a:t>
            </a:r>
            <a:r>
              <a:rPr lang="zh-CN" altLang="en-US" sz="2000" dirty="0" smtClean="0"/>
              <a:t>错误率大些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是上限。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）样本划分法：一部分样本用于设计分类器；另外一部分用于测试：适合于样本数很大的情况。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）留一法：将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个样本每次留一个测试，其它的训练，重复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次，每次留不同的样本，根据错误数来估计错误率：适合于小样本。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818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第四章提纲</a:t>
            </a:r>
            <a:endParaRPr lang="zh-CN" altLang="zh-CN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52925"/>
          </a:xfrm>
        </p:spPr>
        <p:txBody>
          <a:bodyPr/>
          <a:lstStyle/>
          <a:p>
            <a:r>
              <a:rPr lang="en-US" altLang="zh-CN" sz="2400" dirty="0" smtClean="0"/>
              <a:t>4.5 </a:t>
            </a:r>
            <a:r>
              <a:rPr lang="zh-CN" altLang="en-US" sz="2400" dirty="0" smtClean="0"/>
              <a:t>概率密度函数的参数估计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能用自己的语言描述概率密度函数参数估计解决的问题和思路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使用最大似然估计计算概率密度函数的参数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使用贝叶斯估计计算概率密度函数的参数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了解贝叶斯学习的基本思路</a:t>
            </a:r>
            <a:endParaRPr lang="en-US" altLang="zh-CN" sz="2000" dirty="0" smtClean="0"/>
          </a:p>
          <a:p>
            <a:r>
              <a:rPr lang="en-US" altLang="zh-CN" sz="2400" dirty="0" smtClean="0"/>
              <a:t>4.6 </a:t>
            </a:r>
            <a:r>
              <a:rPr lang="zh-CN" altLang="en-US" sz="2400" dirty="0" smtClean="0"/>
              <a:t>概率密度函数的非参数估计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能用自己的语言描述概率密度函数非参数估计解决的问题和思路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Parzen</a:t>
            </a:r>
            <a:r>
              <a:rPr lang="zh-CN" altLang="en-US" sz="2000" dirty="0" smtClean="0"/>
              <a:t>窗法估计概率密度函数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会</a:t>
            </a:r>
            <a:r>
              <a:rPr lang="zh-CN" altLang="en-US" sz="2000" dirty="0" smtClean="0"/>
              <a:t>使用</a:t>
            </a:r>
            <a:r>
              <a:rPr lang="en-US" altLang="zh-CN" sz="2000" i="1" dirty="0" err="1" smtClean="0"/>
              <a:t>k</a:t>
            </a:r>
            <a:r>
              <a:rPr lang="en-US" altLang="zh-CN" sz="2000" i="1" baseline="-25000" dirty="0" err="1" smtClean="0"/>
              <a:t>N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近邻法估计概率密度函数</a:t>
            </a:r>
            <a:endParaRPr lang="en-US" altLang="zh-CN" sz="2000" dirty="0" smtClean="0"/>
          </a:p>
        </p:txBody>
      </p:sp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8780462" y="633412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2DFAF86-25B7-4530-8EC2-381E2FE2E14E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3495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 dirty="0">
              <a:latin typeface="Tahoma" pitchFamily="34" charset="0"/>
            </a:endParaRPr>
          </a:p>
        </p:txBody>
      </p:sp>
      <p:sp>
        <p:nvSpPr>
          <p:cNvPr id="18438" name="矩形 1"/>
          <p:cNvSpPr>
            <a:spLocks noChangeArrowheads="1"/>
          </p:cNvSpPr>
          <p:nvPr/>
        </p:nvSpPr>
        <p:spPr bwMode="auto">
          <a:xfrm>
            <a:off x="8628855" y="6334125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FC6A188-9118-4EAF-9756-1DDDEAC2C31D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80</a:t>
            </a:fld>
            <a:endParaRPr lang="en-US" altLang="zh-CN" sz="2800" dirty="0"/>
          </a:p>
        </p:txBody>
      </p:sp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聂曼</a:t>
            </a:r>
            <a:r>
              <a:rPr lang="en-US" altLang="zh-CN" dirty="0"/>
              <a:t>-</a:t>
            </a:r>
            <a:r>
              <a:rPr lang="zh-CN" altLang="en-US" dirty="0"/>
              <a:t>皮尔逊决策</a:t>
            </a:r>
            <a:endParaRPr lang="zh-CN" altLang="en-US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5" y="2060848"/>
            <a:ext cx="7814839" cy="4241087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2339752" y="4725144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2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02550" cy="946150"/>
          </a:xfrm>
        </p:spPr>
        <p:txBody>
          <a:bodyPr/>
          <a:lstStyle/>
          <a:p>
            <a:r>
              <a:rPr lang="en-US" altLang="zh-CN" dirty="0" smtClean="0"/>
              <a:t>4.4 </a:t>
            </a:r>
            <a:r>
              <a:rPr lang="zh-CN" altLang="en-US" dirty="0" smtClean="0"/>
              <a:t>聂曼</a:t>
            </a:r>
            <a:r>
              <a:rPr lang="en-US" altLang="zh-CN" dirty="0" smtClean="0"/>
              <a:t>-</a:t>
            </a:r>
            <a:r>
              <a:rPr lang="zh-CN" altLang="en-US" dirty="0" smtClean="0"/>
              <a:t>皮尔逊决策</a:t>
            </a: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>
              <a:latin typeface="Tahoma" pitchFamily="34" charset="0"/>
            </a:endParaRPr>
          </a:p>
        </p:txBody>
      </p:sp>
      <p:sp>
        <p:nvSpPr>
          <p:cNvPr id="38917" name="矩形 1"/>
          <p:cNvSpPr>
            <a:spLocks noChangeArrowheads="1"/>
          </p:cNvSpPr>
          <p:nvPr/>
        </p:nvSpPr>
        <p:spPr bwMode="auto">
          <a:xfrm>
            <a:off x="8604448" y="6309014"/>
            <a:ext cx="549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C3A3E-B395-4A54-B8BA-FAAE45B4AD35}" type="slidenum">
              <a:rPr lang="en-US" altLang="zh-CN" sz="2800"/>
              <a:pPr>
                <a:spcBef>
                  <a:spcPct val="0"/>
                </a:spcBef>
                <a:buFontTx/>
                <a:buNone/>
              </a:pPr>
              <a:t>81</a:t>
            </a:fld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628800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4.4 </a:t>
            </a:r>
            <a:r>
              <a:rPr lang="zh-CN" altLang="en-US" sz="2400" dirty="0" smtClean="0"/>
              <a:t>小节知识导图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60541"/>
            <a:ext cx="5664630" cy="42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13"/>
          <p:cNvSpPr>
            <a:spLocks noChangeArrowheads="1"/>
          </p:cNvSpPr>
          <p:nvPr/>
        </p:nvSpPr>
        <p:spPr bwMode="auto">
          <a:xfrm>
            <a:off x="851315" y="1890638"/>
            <a:ext cx="7537033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贝叶斯决策的问题</a:t>
            </a:r>
            <a:endParaRPr lang="en-US" altLang="zh-CN" sz="2000" baseline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      贝叶斯决策要求事先知道先验概率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l-GR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和损失函数</a:t>
            </a:r>
            <a:r>
              <a:rPr lang="en-US" altLang="zh-CN" sz="2000" i="1" baseline="0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altLang="zh-CN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ij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b="1" i="1" baseline="0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</a:rPr>
              <a:t>；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当无法获得先验概率和损失函数时，无法使用贝叶斯决策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5019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740874"/>
              </p:ext>
            </p:extLst>
          </p:nvPr>
        </p:nvGraphicFramePr>
        <p:xfrm>
          <a:off x="4177345" y="3638106"/>
          <a:ext cx="4228804" cy="431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14" name="公式" r:id="rId3" imgW="2019300" imgH="228600" progId="Equation.3">
                  <p:embed/>
                </p:oleObj>
              </mc:Choice>
              <mc:Fallback>
                <p:oleObj name="公式" r:id="rId3" imgW="2019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7345" y="3638106"/>
                        <a:ext cx="4228804" cy="4319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244159"/>
              </p:ext>
            </p:extLst>
          </p:nvPr>
        </p:nvGraphicFramePr>
        <p:xfrm>
          <a:off x="1979712" y="4097588"/>
          <a:ext cx="2703835" cy="53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15" name="公式" r:id="rId5" imgW="1459866" imgH="330057" progId="Equation.3">
                  <p:embed/>
                </p:oleObj>
              </mc:Choice>
              <mc:Fallback>
                <p:oleObj name="公式" r:id="rId5" imgW="1459866" imgH="3300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097588"/>
                        <a:ext cx="2703835" cy="5367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930678"/>
              </p:ext>
            </p:extLst>
          </p:nvPr>
        </p:nvGraphicFramePr>
        <p:xfrm>
          <a:off x="5364088" y="4087760"/>
          <a:ext cx="2619127" cy="51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92" name="公式" r:id="rId7" imgW="1485255" imgH="317362" progId="Equation.3">
                  <p:embed/>
                </p:oleObj>
              </mc:Choice>
              <mc:Fallback>
                <p:oleObj name="公式" r:id="rId7" imgW="148525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4087760"/>
                        <a:ext cx="2619127" cy="517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0" name="Rectangle 24"/>
          <p:cNvSpPr>
            <a:spLocks noChangeArrowheads="1"/>
          </p:cNvSpPr>
          <p:nvPr/>
        </p:nvSpPr>
        <p:spPr bwMode="auto">
          <a:xfrm>
            <a:off x="1259632" y="4149080"/>
            <a:ext cx="105327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</a:rPr>
              <a:t>式中，                     </a:t>
            </a:r>
          </a:p>
        </p:txBody>
      </p:sp>
      <p:sp>
        <p:nvSpPr>
          <p:cNvPr id="50206" name="Rectangle 30"/>
          <p:cNvSpPr>
            <a:spLocks noChangeArrowheads="1"/>
          </p:cNvSpPr>
          <p:nvPr/>
        </p:nvSpPr>
        <p:spPr bwMode="auto">
          <a:xfrm>
            <a:off x="1339957" y="4986817"/>
            <a:ext cx="852646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先验概率通常为常数，故一般也称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为两类错误率：</a:t>
            </a:r>
          </a:p>
        </p:txBody>
      </p:sp>
      <p:sp>
        <p:nvSpPr>
          <p:cNvPr id="50207" name="Rectangle 31"/>
          <p:cNvSpPr>
            <a:spLocks noChangeArrowheads="1"/>
          </p:cNvSpPr>
          <p:nvPr/>
        </p:nvSpPr>
        <p:spPr bwMode="auto">
          <a:xfrm>
            <a:off x="1358119" y="5369392"/>
            <a:ext cx="4830466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：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类模式被误判为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类的错误率；</a:t>
            </a:r>
          </a:p>
        </p:txBody>
      </p:sp>
      <p:sp>
        <p:nvSpPr>
          <p:cNvPr id="50208" name="Rectangle 32"/>
          <p:cNvSpPr>
            <a:spLocks noChangeArrowheads="1"/>
          </p:cNvSpPr>
          <p:nvPr/>
        </p:nvSpPr>
        <p:spPr bwMode="auto">
          <a:xfrm>
            <a:off x="1345590" y="5750289"/>
            <a:ext cx="4894586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 algn="ctr"/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：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类模式被误判为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类的错误率。 </a:t>
            </a:r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82</a:t>
            </a:fld>
            <a:endParaRPr lang="en-US" altLang="zh-CN" sz="2800" dirty="0"/>
          </a:p>
        </p:txBody>
      </p:sp>
      <p:sp>
        <p:nvSpPr>
          <p:cNvPr id="15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288" y="1428973"/>
            <a:ext cx="606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4.4-1 </a:t>
            </a:r>
            <a:r>
              <a:rPr lang="zh-CN" altLang="en-US" sz="2400" dirty="0" smtClean="0"/>
              <a:t>基本思想：贝叶斯决策的问题与回顾</a:t>
            </a:r>
            <a:endParaRPr lang="zh-CN" altLang="en-US" sz="2400" dirty="0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833517" y="3304839"/>
            <a:ext cx="370355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贝叶斯决策的错误率回顾</a:t>
            </a:r>
            <a:endParaRPr lang="en-US" altLang="zh-CN" sz="2000" baseline="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1" y="3697478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两类问题错误率公式：</a:t>
            </a:r>
            <a:endParaRPr lang="zh-CN" alt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59632" y="4604413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公式说明：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88744" y="2852936"/>
                <a:ext cx="6287875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例如：由于无先验概率，故无法计算判决门限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𝑡</m:t>
                    </m:r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44" y="2852936"/>
                <a:ext cx="6287875" cy="582660"/>
              </a:xfrm>
              <a:prstGeom prst="rect">
                <a:avLst/>
              </a:prstGeom>
              <a:blipFill rotWithShape="1">
                <a:blip r:embed="rId9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52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0" grpId="0"/>
      <p:bldP spid="50206" grpId="0"/>
      <p:bldP spid="50207" grpId="0"/>
      <p:bldP spid="5020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89160"/>
            <a:ext cx="512085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570381" y="1890638"/>
            <a:ext cx="7793038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聂曼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皮尔逊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决策</a:t>
            </a:r>
            <a:r>
              <a:rPr lang="zh-CN" altLang="en-US" sz="2000" dirty="0">
                <a:solidFill>
                  <a:srgbClr val="000000"/>
                </a:solidFill>
              </a:rPr>
              <a:t>基本思路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：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在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等于常数的条件下，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使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为最小，以此确定阈值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</a:t>
            </a:r>
          </a:p>
        </p:txBody>
      </p:sp>
      <p:sp>
        <p:nvSpPr>
          <p:cNvPr id="24580" name="Rectangle 18"/>
          <p:cNvSpPr>
            <a:spLocks noChangeArrowheads="1"/>
          </p:cNvSpPr>
          <p:nvPr/>
        </p:nvSpPr>
        <p:spPr bwMode="auto">
          <a:xfrm>
            <a:off x="899592" y="5918404"/>
            <a:ext cx="36306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一维情况聂曼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皮尔逊决策示意 </a:t>
            </a:r>
          </a:p>
        </p:txBody>
      </p:sp>
      <p:sp>
        <p:nvSpPr>
          <p:cNvPr id="51226" name="Rectangle 26"/>
          <p:cNvSpPr>
            <a:spLocks noChangeArrowheads="1"/>
          </p:cNvSpPr>
          <p:nvPr/>
        </p:nvSpPr>
        <p:spPr bwMode="auto">
          <a:xfrm>
            <a:off x="5588396" y="4149080"/>
            <a:ext cx="3152522" cy="209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此时聂曼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皮尔逊决策含义：在虚警概率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是一个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可以承受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的常数值的条件下，使漏报概率为最小。</a:t>
            </a: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83</a:t>
            </a:fld>
            <a:endParaRPr lang="en-US" altLang="zh-CN" sz="2800" dirty="0"/>
          </a:p>
        </p:txBody>
      </p: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288" y="1428973"/>
            <a:ext cx="700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4.4-1 </a:t>
            </a:r>
            <a:r>
              <a:rPr lang="zh-CN" altLang="en-US" sz="2400" dirty="0" smtClean="0"/>
              <a:t>基本思想：聂曼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皮尔逊决策解决问题的思路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148064" y="2751513"/>
            <a:ext cx="3427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例如，</a:t>
            </a:r>
            <a:r>
              <a:rPr lang="zh-CN" altLang="en-US" sz="2000" dirty="0">
                <a:solidFill>
                  <a:srgbClr val="000000"/>
                </a:solidFill>
              </a:rPr>
              <a:t>在“信号检测”中，</a:t>
            </a:r>
            <a:r>
              <a:rPr lang="en-US" altLang="zh-CN" sz="2000" i="1" dirty="0">
                <a:solidFill>
                  <a:srgbClr val="000000"/>
                </a:solidFill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</a:rPr>
              <a:t>2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</a:rPr>
              <a:t>e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  <a:r>
              <a:rPr lang="zh-CN" altLang="en-US" sz="2000" dirty="0">
                <a:solidFill>
                  <a:srgbClr val="000000"/>
                </a:solidFill>
              </a:rPr>
              <a:t>代表虚警概率</a:t>
            </a:r>
            <a:r>
              <a:rPr lang="zh-CN" altLang="en-US" sz="2000" dirty="0" smtClean="0">
                <a:solidFill>
                  <a:srgbClr val="000000"/>
                </a:solidFill>
              </a:rPr>
              <a:t>；</a:t>
            </a:r>
            <a:r>
              <a:rPr lang="en-US" altLang="zh-CN" sz="2000" i="1" dirty="0">
                <a:solidFill>
                  <a:srgbClr val="000000"/>
                </a:solidFill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</a:rPr>
              <a:t>1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</a:rPr>
              <a:t>e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  <a:r>
              <a:rPr lang="zh-CN" altLang="en-US" sz="2000" dirty="0">
                <a:solidFill>
                  <a:srgbClr val="000000"/>
                </a:solidFill>
              </a:rPr>
              <a:t>代表漏报概率</a:t>
            </a:r>
            <a:r>
              <a:rPr lang="en-US" altLang="zh-CN" sz="2000" dirty="0">
                <a:solidFill>
                  <a:srgbClr val="000000"/>
                </a:solidFill>
              </a:rPr>
              <a:t>[=1-</a:t>
            </a:r>
            <a:r>
              <a:rPr lang="en-US" altLang="zh-CN" sz="2000" i="1" dirty="0">
                <a:solidFill>
                  <a:srgbClr val="000000"/>
                </a:solidFill>
              </a:rPr>
              <a:t>P</a:t>
            </a:r>
            <a:r>
              <a:rPr lang="en-US" altLang="zh-CN" sz="2000" i="1" baseline="-25000" dirty="0">
                <a:solidFill>
                  <a:srgbClr val="000000"/>
                </a:solidFill>
              </a:rPr>
              <a:t>D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zh-CN" altLang="en-US" sz="2000" dirty="0">
                <a:solidFill>
                  <a:srgbClr val="000000"/>
                </a:solidFill>
              </a:rPr>
              <a:t>检测概率</a:t>
            </a:r>
            <a:r>
              <a:rPr lang="en-US" altLang="zh-CN" sz="2000" dirty="0" smtClean="0">
                <a:solidFill>
                  <a:srgbClr val="000000"/>
                </a:solidFill>
              </a:rPr>
              <a:t>)]</a:t>
            </a:r>
            <a:r>
              <a:rPr lang="zh-CN" altLang="en-US" sz="2000" dirty="0" smtClean="0">
                <a:solidFill>
                  <a:srgbClr val="000000"/>
                </a:solidFill>
              </a:rPr>
              <a:t>。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1" grpId="0"/>
      <p:bldP spid="5122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2"/>
          <p:cNvSpPr>
            <a:spLocks noChangeArrowheads="1"/>
          </p:cNvSpPr>
          <p:nvPr/>
        </p:nvSpPr>
        <p:spPr bwMode="auto">
          <a:xfrm>
            <a:off x="522375" y="1884175"/>
            <a:ext cx="7650112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 smtClean="0">
                <a:solidFill>
                  <a:srgbClr val="FF0000"/>
                </a:solidFill>
                <a:latin typeface="Times New Roman" pitchFamily="18" charset="0"/>
              </a:rPr>
              <a:t>问题：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在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等于常数的条件下，求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极小值的条件极值问题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。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4" name="Rectangle 12"/>
          <p:cNvSpPr>
            <a:spLocks noChangeArrowheads="1"/>
          </p:cNvSpPr>
          <p:nvPr/>
        </p:nvSpPr>
        <p:spPr bwMode="auto">
          <a:xfrm>
            <a:off x="1394078" y="2874595"/>
            <a:ext cx="417002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l-GR" sz="2000" baseline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式中：</a:t>
            </a:r>
            <a:r>
              <a:rPr lang="el-GR" altLang="zh-CN" sz="2000" i="1" baseline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zh-CN" altLang="en-US" sz="2000" dirty="0">
                <a:solidFill>
                  <a:srgbClr val="000000"/>
                </a:solidFill>
              </a:rPr>
              <a:t>为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待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定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常数，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为常数，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5223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804867"/>
              </p:ext>
            </p:extLst>
          </p:nvPr>
        </p:nvGraphicFramePr>
        <p:xfrm>
          <a:off x="2600127" y="4509120"/>
          <a:ext cx="5143227" cy="6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06" name="公式" r:id="rId4" imgW="2616200" imgH="381000" progId="Equation.3">
                  <p:embed/>
                </p:oleObj>
              </mc:Choice>
              <mc:Fallback>
                <p:oleObj name="公式" r:id="rId4" imgW="2616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127" y="4509120"/>
                        <a:ext cx="5143227" cy="6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244191"/>
              </p:ext>
            </p:extLst>
          </p:nvPr>
        </p:nvGraphicFramePr>
        <p:xfrm>
          <a:off x="2607780" y="5110584"/>
          <a:ext cx="5017244" cy="497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07" name="公式" r:id="rId6" imgW="2450880" imgH="317160" progId="Equation.3">
                  <p:embed/>
                </p:oleObj>
              </mc:Choice>
              <mc:Fallback>
                <p:oleObj name="公式" r:id="rId6" imgW="245088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7780" y="5110584"/>
                        <a:ext cx="5017244" cy="4976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Rectangle 17"/>
          <p:cNvSpPr>
            <a:spLocks noChangeArrowheads="1"/>
          </p:cNvSpPr>
          <p:nvPr/>
        </p:nvSpPr>
        <p:spPr bwMode="auto">
          <a:xfrm>
            <a:off x="1089885" y="3689501"/>
            <a:ext cx="3714776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则求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最小，即是求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最小。</a:t>
            </a:r>
          </a:p>
        </p:txBody>
      </p:sp>
      <p:graphicFrame>
        <p:nvGraphicFramePr>
          <p:cNvPr id="5226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440442"/>
              </p:ext>
            </p:extLst>
          </p:nvPr>
        </p:nvGraphicFramePr>
        <p:xfrm>
          <a:off x="1629843" y="5847500"/>
          <a:ext cx="3093776" cy="352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08" name="公式" r:id="rId8" imgW="1663560" imgH="228600" progId="Equation.3">
                  <p:embed/>
                </p:oleObj>
              </mc:Choice>
              <mc:Fallback>
                <p:oleObj name="公式" r:id="rId8" imgW="1663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843" y="5847500"/>
                        <a:ext cx="3093776" cy="352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65" name="Rectangle 41"/>
          <p:cNvSpPr>
            <a:spLocks noChangeArrowheads="1"/>
          </p:cNvSpPr>
          <p:nvPr/>
        </p:nvSpPr>
        <p:spPr bwMode="auto">
          <a:xfrm>
            <a:off x="919815" y="5517232"/>
            <a:ext cx="7607609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2000" baseline="0" dirty="0" smtClean="0">
                <a:solidFill>
                  <a:srgbClr val="000000"/>
                </a:solidFill>
              </a:rPr>
              <a:t>（</a:t>
            </a:r>
            <a:r>
              <a:rPr lang="en-US" altLang="zh-CN" sz="2000" baseline="0" dirty="0" smtClean="0">
                <a:solidFill>
                  <a:srgbClr val="000000"/>
                </a:solidFill>
              </a:rPr>
              <a:t>3</a:t>
            </a:r>
            <a:r>
              <a:rPr lang="zh-CN" altLang="en-US" sz="2000" baseline="0" dirty="0" smtClean="0">
                <a:solidFill>
                  <a:srgbClr val="000000"/>
                </a:solidFill>
              </a:rPr>
              <a:t>）极值条件。要</a:t>
            </a:r>
            <a:r>
              <a:rPr lang="zh-CN" altLang="en-US" sz="2000" baseline="0" dirty="0">
                <a:solidFill>
                  <a:srgbClr val="000000"/>
                </a:solidFill>
              </a:rPr>
              <a:t>使</a:t>
            </a:r>
            <a:r>
              <a:rPr lang="en-US" altLang="zh-CN" sz="2000" i="1" baseline="0" dirty="0">
                <a:solidFill>
                  <a:srgbClr val="000000"/>
                </a:solidFill>
              </a:rPr>
              <a:t>Q</a:t>
            </a:r>
            <a:r>
              <a:rPr lang="zh-CN" altLang="en-US" sz="2000" baseline="0" dirty="0">
                <a:solidFill>
                  <a:srgbClr val="000000"/>
                </a:solidFill>
              </a:rPr>
              <a:t>最小，积分</a:t>
            </a:r>
            <a:r>
              <a:rPr lang="zh-CN" altLang="en-US" sz="2000" baseline="0" dirty="0" smtClean="0">
                <a:solidFill>
                  <a:srgbClr val="000000"/>
                </a:solidFill>
              </a:rPr>
              <a:t>项应为正值</a:t>
            </a:r>
            <a:r>
              <a:rPr lang="zh-CN" altLang="en-US" sz="2000" baseline="0" dirty="0">
                <a:solidFill>
                  <a:srgbClr val="000000"/>
                </a:solidFill>
              </a:rPr>
              <a:t>，即在</a:t>
            </a:r>
            <a:r>
              <a:rPr lang="en-US" altLang="zh-CN" sz="2000" i="1" baseline="0" dirty="0">
                <a:solidFill>
                  <a:srgbClr val="000000"/>
                </a:solidFill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</a:rPr>
              <a:t>1</a:t>
            </a:r>
            <a:r>
              <a:rPr lang="zh-CN" altLang="en-US" sz="2000" baseline="0" dirty="0">
                <a:solidFill>
                  <a:srgbClr val="000000"/>
                </a:solidFill>
              </a:rPr>
              <a:t>区域内</a:t>
            </a:r>
            <a:r>
              <a:rPr lang="zh-CN" altLang="en-US" sz="2000" baseline="0" dirty="0" smtClean="0">
                <a:solidFill>
                  <a:srgbClr val="000000"/>
                </a:solidFill>
              </a:rPr>
              <a:t>，应保证                                                   ，即</a:t>
            </a:r>
            <a:endParaRPr lang="zh-CN" altLang="en-US" sz="2000" baseline="0" dirty="0">
              <a:solidFill>
                <a:srgbClr val="000000"/>
              </a:solidFill>
            </a:endParaRPr>
          </a:p>
        </p:txBody>
      </p:sp>
      <p:grpSp>
        <p:nvGrpSpPr>
          <p:cNvPr id="52271" name="Group 47"/>
          <p:cNvGrpSpPr>
            <a:grpSpLocks/>
          </p:cNvGrpSpPr>
          <p:nvPr/>
        </p:nvGrpSpPr>
        <p:grpSpPr bwMode="auto">
          <a:xfrm>
            <a:off x="2385306" y="4069078"/>
            <a:ext cx="5787181" cy="435919"/>
            <a:chOff x="258" y="2518"/>
            <a:chExt cx="4768" cy="382"/>
          </a:xfrm>
        </p:grpSpPr>
        <p:graphicFrame>
          <p:nvGraphicFramePr>
            <p:cNvPr id="256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0631231"/>
                </p:ext>
              </p:extLst>
            </p:nvPr>
          </p:nvGraphicFramePr>
          <p:xfrm>
            <a:off x="258" y="2523"/>
            <a:ext cx="3654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309" name="公式" r:id="rId10" imgW="2451100" imgH="317500" progId="Equation.3">
                    <p:embed/>
                  </p:oleObj>
                </mc:Choice>
                <mc:Fallback>
                  <p:oleObj name="公式" r:id="rId10" imgW="2451100" imgH="317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" y="2523"/>
                          <a:ext cx="3654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0" name="Rectangle 42"/>
            <p:cNvSpPr>
              <a:spLocks noChangeArrowheads="1"/>
            </p:cNvSpPr>
            <p:nvPr/>
          </p:nvSpPr>
          <p:spPr bwMode="auto">
            <a:xfrm>
              <a:off x="4293" y="2518"/>
              <a:ext cx="73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（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4-57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）</a:t>
              </a:r>
            </a:p>
          </p:txBody>
        </p:sp>
      </p:grpSp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84</a:t>
            </a:fld>
            <a:endParaRPr lang="en-US" altLang="zh-CN" sz="2800" dirty="0"/>
          </a:p>
        </p:txBody>
      </p:sp>
      <p:sp>
        <p:nvSpPr>
          <p:cNvPr id="24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2288" y="1428973"/>
            <a:ext cx="44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4.4-2 </a:t>
            </a:r>
            <a:r>
              <a:rPr lang="zh-CN" altLang="en-US" sz="2400" dirty="0" smtClean="0"/>
              <a:t>判别式推导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推导决策条件</a:t>
            </a:r>
            <a:endParaRPr lang="zh-CN" altLang="en-US" sz="2400" dirty="0"/>
          </a:p>
        </p:txBody>
      </p:sp>
      <p:sp>
        <p:nvSpPr>
          <p:cNvPr id="26" name="Rectangle 32"/>
          <p:cNvSpPr>
            <a:spLocks noChangeArrowheads="1"/>
          </p:cNvSpPr>
          <p:nvPr/>
        </p:nvSpPr>
        <p:spPr bwMode="auto">
          <a:xfrm>
            <a:off x="529855" y="2430717"/>
            <a:ext cx="3135429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解</a:t>
            </a:r>
            <a:r>
              <a:rPr lang="zh-CN" altLang="en-US" sz="2000" baseline="0" dirty="0" smtClean="0">
                <a:solidFill>
                  <a:srgbClr val="FF0000"/>
                </a:solidFill>
                <a:latin typeface="Times New Roman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</a:rPr>
              <a:t>1</a:t>
            </a:r>
            <a:r>
              <a:rPr lang="zh-CN" altLang="en-US" sz="2000" dirty="0">
                <a:solidFill>
                  <a:srgbClr val="000000"/>
                </a:solidFill>
              </a:rPr>
              <a:t>）</a:t>
            </a:r>
            <a:r>
              <a:rPr lang="zh-CN" altLang="en-US" sz="2000" dirty="0" smtClean="0">
                <a:solidFill>
                  <a:srgbClr val="000000"/>
                </a:solidFill>
              </a:rPr>
              <a:t>构造</a:t>
            </a:r>
            <a:r>
              <a:rPr lang="zh-CN" altLang="en-US" sz="2000" dirty="0">
                <a:solidFill>
                  <a:srgbClr val="000000"/>
                </a:solidFill>
              </a:rPr>
              <a:t>辅助</a:t>
            </a:r>
            <a:r>
              <a:rPr lang="zh-CN" altLang="en-US" sz="2000" dirty="0" smtClean="0">
                <a:solidFill>
                  <a:srgbClr val="000000"/>
                </a:solidFill>
              </a:rPr>
              <a:t>函数：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117286"/>
              </p:ext>
            </p:extLst>
          </p:nvPr>
        </p:nvGraphicFramePr>
        <p:xfrm>
          <a:off x="3407091" y="2524590"/>
          <a:ext cx="1944216" cy="38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10" name="公式" r:id="rId12" imgW="1143000" imgH="215900" progId="Equation.3">
                  <p:embed/>
                </p:oleObj>
              </mc:Choice>
              <mc:Fallback>
                <p:oleObj name="公式" r:id="rId12" imgW="1143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7091" y="2524590"/>
                        <a:ext cx="1944216" cy="38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00033"/>
              </p:ext>
            </p:extLst>
          </p:nvPr>
        </p:nvGraphicFramePr>
        <p:xfrm>
          <a:off x="1500315" y="3282501"/>
          <a:ext cx="2032007" cy="437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11" name="公式" r:id="rId14" imgW="1459866" imgH="330057" progId="Equation.3">
                  <p:embed/>
                </p:oleObj>
              </mc:Choice>
              <mc:Fallback>
                <p:oleObj name="公式" r:id="rId14" imgW="1459866" imgH="3300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315" y="3282501"/>
                        <a:ext cx="2032007" cy="4374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013930"/>
              </p:ext>
            </p:extLst>
          </p:nvPr>
        </p:nvGraphicFramePr>
        <p:xfrm>
          <a:off x="4347431" y="3230178"/>
          <a:ext cx="2192648" cy="461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12" name="公式" r:id="rId16" imgW="1485255" imgH="317362" progId="Equation.3">
                  <p:embed/>
                </p:oleObj>
              </mc:Choice>
              <mc:Fallback>
                <p:oleObj name="公式" r:id="rId16" imgW="148525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7431" y="3230178"/>
                        <a:ext cx="2192648" cy="4614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948605" y="3973814"/>
            <a:ext cx="3135429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000000"/>
                </a:solidFill>
              </a:rPr>
              <a:t>（</a:t>
            </a:r>
            <a:r>
              <a:rPr lang="en-US" altLang="zh-CN" sz="2000" dirty="0" smtClean="0">
                <a:solidFill>
                  <a:srgbClr val="000000"/>
                </a:solidFill>
              </a:rPr>
              <a:t>2</a:t>
            </a:r>
            <a:r>
              <a:rPr lang="zh-CN" altLang="en-US" sz="2000" dirty="0" smtClean="0">
                <a:solidFill>
                  <a:srgbClr val="000000"/>
                </a:solidFill>
              </a:rPr>
              <a:t>）化简：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913068"/>
              </p:ext>
            </p:extLst>
          </p:nvPr>
        </p:nvGraphicFramePr>
        <p:xfrm>
          <a:off x="5364088" y="5805264"/>
          <a:ext cx="2063042" cy="513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13" name="公式" r:id="rId18" imgW="1536700" imgH="431800" progId="Equation.3">
                  <p:embed/>
                </p:oleObj>
              </mc:Choice>
              <mc:Fallback>
                <p:oleObj name="公式" r:id="rId18" imgW="1536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5805264"/>
                        <a:ext cx="2063042" cy="513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8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6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68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86920"/>
              </p:ext>
            </p:extLst>
          </p:nvPr>
        </p:nvGraphicFramePr>
        <p:xfrm>
          <a:off x="2886921" y="1805240"/>
          <a:ext cx="5261520" cy="599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346" name="公式" r:id="rId3" imgW="2794000" imgH="381000" progId="Equation.3">
                  <p:embed/>
                </p:oleObj>
              </mc:Choice>
              <mc:Fallback>
                <p:oleObj name="公式" r:id="rId3" imgW="27940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921" y="1805240"/>
                        <a:ext cx="5261520" cy="599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6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008169"/>
              </p:ext>
            </p:extLst>
          </p:nvPr>
        </p:nvGraphicFramePr>
        <p:xfrm>
          <a:off x="3131840" y="2492896"/>
          <a:ext cx="4599855" cy="486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347" name="公式" r:id="rId5" imgW="2501640" imgH="317160" progId="Equation.3">
                  <p:embed/>
                </p:oleObj>
              </mc:Choice>
              <mc:Fallback>
                <p:oleObj name="公式" r:id="rId5" imgW="25016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2492896"/>
                        <a:ext cx="4599855" cy="486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70" name="Rectangle 42"/>
          <p:cNvSpPr>
            <a:spLocks noChangeArrowheads="1"/>
          </p:cNvSpPr>
          <p:nvPr/>
        </p:nvSpPr>
        <p:spPr bwMode="auto">
          <a:xfrm>
            <a:off x="640670" y="1903757"/>
            <a:ext cx="242435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同理由式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(4-57)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有：</a:t>
            </a:r>
          </a:p>
        </p:txBody>
      </p:sp>
      <p:sp>
        <p:nvSpPr>
          <p:cNvPr id="99373" name="Rectangle 45"/>
          <p:cNvSpPr>
            <a:spLocks noChangeArrowheads="1"/>
          </p:cNvSpPr>
          <p:nvPr/>
        </p:nvSpPr>
        <p:spPr bwMode="auto">
          <a:xfrm>
            <a:off x="591320" y="3140968"/>
            <a:ext cx="2732136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在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区域内至少应保证</a:t>
            </a:r>
          </a:p>
        </p:txBody>
      </p:sp>
      <p:graphicFrame>
        <p:nvGraphicFramePr>
          <p:cNvPr id="99374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158643"/>
              </p:ext>
            </p:extLst>
          </p:nvPr>
        </p:nvGraphicFramePr>
        <p:xfrm>
          <a:off x="3323456" y="3104614"/>
          <a:ext cx="3668117" cy="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348" name="公式" r:id="rId7" imgW="1663560" imgH="228600" progId="Equation.3">
                  <p:embed/>
                </p:oleObj>
              </mc:Choice>
              <mc:Fallback>
                <p:oleObj name="公式" r:id="rId7" imgW="1663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3456" y="3104614"/>
                        <a:ext cx="3668117" cy="40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9396" name="Group 68"/>
          <p:cNvGrpSpPr>
            <a:grpSpLocks/>
          </p:cNvGrpSpPr>
          <p:nvPr/>
        </p:nvGrpSpPr>
        <p:grpSpPr bwMode="auto">
          <a:xfrm>
            <a:off x="1811362" y="3543259"/>
            <a:ext cx="3024187" cy="677863"/>
            <a:chOff x="817" y="2641"/>
            <a:chExt cx="1905" cy="427"/>
          </a:xfrm>
        </p:grpSpPr>
        <p:graphicFrame>
          <p:nvGraphicFramePr>
            <p:cNvPr id="266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1801015"/>
                </p:ext>
              </p:extLst>
            </p:nvPr>
          </p:nvGraphicFramePr>
          <p:xfrm>
            <a:off x="1051" y="2641"/>
            <a:ext cx="1671" cy="4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349" name="公式" r:id="rId9" imgW="1548728" imgH="431613" progId="Equation.3">
                    <p:embed/>
                  </p:oleObj>
                </mc:Choice>
                <mc:Fallback>
                  <p:oleObj name="公式" r:id="rId9" imgW="1548728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1" y="2641"/>
                          <a:ext cx="1671" cy="4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0" name="Rectangle 49"/>
            <p:cNvSpPr>
              <a:spLocks noChangeArrowheads="1"/>
            </p:cNvSpPr>
            <p:nvPr/>
          </p:nvSpPr>
          <p:spPr bwMode="auto">
            <a:xfrm>
              <a:off x="817" y="2728"/>
              <a:ext cx="41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即            </a:t>
              </a:r>
            </a:p>
          </p:txBody>
        </p:sp>
      </p:grpSp>
      <p:grpSp>
        <p:nvGrpSpPr>
          <p:cNvPr id="26642" name="Group 60"/>
          <p:cNvGrpSpPr>
            <a:grpSpLocks/>
          </p:cNvGrpSpPr>
          <p:nvPr/>
        </p:nvGrpSpPr>
        <p:grpSpPr bwMode="auto">
          <a:xfrm>
            <a:off x="3707904" y="4083010"/>
            <a:ext cx="4552950" cy="993775"/>
            <a:chOff x="1289" y="605"/>
            <a:chExt cx="2868" cy="626"/>
          </a:xfrm>
        </p:grpSpPr>
        <p:graphicFrame>
          <p:nvGraphicFramePr>
            <p:cNvPr id="26643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1796143"/>
                </p:ext>
              </p:extLst>
            </p:nvPr>
          </p:nvGraphicFramePr>
          <p:xfrm>
            <a:off x="1519" y="605"/>
            <a:ext cx="927" cy="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350" name="公式" r:id="rId11" imgW="660113" imgH="431613" progId="Equation.3">
                    <p:embed/>
                  </p:oleObj>
                </mc:Choice>
                <mc:Fallback>
                  <p:oleObj name="公式" r:id="rId11" imgW="660113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605"/>
                          <a:ext cx="927" cy="5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4" name="Object 62"/>
            <p:cNvGraphicFramePr>
              <a:graphicFrameLocks noChangeAspect="1"/>
            </p:cNvGraphicFramePr>
            <p:nvPr/>
          </p:nvGraphicFramePr>
          <p:xfrm>
            <a:off x="2495" y="788"/>
            <a:ext cx="161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351" name="公式" r:id="rId13" imgW="126835" imgH="202936" progId="Equation.3">
                    <p:embed/>
                  </p:oleObj>
                </mc:Choice>
                <mc:Fallback>
                  <p:oleObj name="公式" r:id="rId13" imgW="126835" imgH="2029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5" y="788"/>
                          <a:ext cx="161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5" name="Object 63"/>
            <p:cNvGraphicFramePr>
              <a:graphicFrameLocks noChangeAspect="1"/>
            </p:cNvGraphicFramePr>
            <p:nvPr/>
          </p:nvGraphicFramePr>
          <p:xfrm>
            <a:off x="2678" y="813"/>
            <a:ext cx="19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352" name="公式" r:id="rId15" imgW="152268" imgH="164957" progId="Equation.3">
                    <p:embed/>
                  </p:oleObj>
                </mc:Choice>
                <mc:Fallback>
                  <p:oleObj name="公式" r:id="rId15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8" y="813"/>
                          <a:ext cx="196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6" name="Object 64"/>
            <p:cNvGraphicFramePr>
              <a:graphicFrameLocks noChangeAspect="1"/>
            </p:cNvGraphicFramePr>
            <p:nvPr/>
          </p:nvGraphicFramePr>
          <p:xfrm>
            <a:off x="3293" y="605"/>
            <a:ext cx="864" cy="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353" name="公式" r:id="rId17" imgW="558558" imgH="482391" progId="Equation.3">
                    <p:embed/>
                  </p:oleObj>
                </mc:Choice>
                <mc:Fallback>
                  <p:oleObj name="公式" r:id="rId17" imgW="558558" imgH="4823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3" y="605"/>
                          <a:ext cx="864" cy="6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7" name="Rectangle 65"/>
            <p:cNvSpPr>
              <a:spLocks noChangeArrowheads="1"/>
            </p:cNvSpPr>
            <p:nvPr/>
          </p:nvSpPr>
          <p:spPr bwMode="auto">
            <a:xfrm>
              <a:off x="1289" y="755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cs typeface="Times New Roman" pitchFamily="18" charset="0"/>
                </a:rPr>
                <a:t>若</a:t>
              </a:r>
              <a:endParaRPr lang="zh-CN" altLang="en-US" sz="20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26648" name="Rectangle 66"/>
            <p:cNvSpPr>
              <a:spLocks noChangeArrowheads="1"/>
            </p:cNvSpPr>
            <p:nvPr/>
          </p:nvSpPr>
          <p:spPr bwMode="auto">
            <a:xfrm>
              <a:off x="2834" y="755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cs typeface="Times New Roman" pitchFamily="18" charset="0"/>
                </a:rPr>
                <a:t>，则</a:t>
              </a:r>
              <a:endParaRPr lang="zh-CN" altLang="en-US" sz="20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85</a:t>
            </a:fld>
            <a:endParaRPr lang="en-US" altLang="zh-CN" sz="2800" dirty="0"/>
          </a:p>
        </p:txBody>
      </p:sp>
      <p:sp>
        <p:nvSpPr>
          <p:cNvPr id="33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2287" y="1428973"/>
            <a:ext cx="6333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4.4-2 </a:t>
            </a:r>
            <a:r>
              <a:rPr lang="zh-CN" altLang="en-US" sz="2400" dirty="0" smtClean="0"/>
              <a:t>判别式推导</a:t>
            </a:r>
            <a:r>
              <a:rPr lang="en-US" altLang="zh-CN" sz="2400" dirty="0"/>
              <a:t>-</a:t>
            </a:r>
            <a:r>
              <a:rPr lang="zh-CN" altLang="en-US" sz="2400" dirty="0"/>
              <a:t>推导决策条件（</a:t>
            </a:r>
            <a:r>
              <a:rPr lang="zh-CN" altLang="en-US" sz="2400" dirty="0" smtClean="0"/>
              <a:t>续）</a:t>
            </a:r>
            <a:endParaRPr lang="zh-CN" altLang="en-US" sz="2400" dirty="0"/>
          </a:p>
        </p:txBody>
      </p:sp>
      <p:sp>
        <p:nvSpPr>
          <p:cNvPr id="35" name="Rectangle 59"/>
          <p:cNvSpPr>
            <a:spLocks noChangeArrowheads="1"/>
          </p:cNvSpPr>
          <p:nvPr/>
        </p:nvSpPr>
        <p:spPr bwMode="auto">
          <a:xfrm>
            <a:off x="685800" y="4308301"/>
            <a:ext cx="3259138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综合上面两式得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决策规则：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3148" y="4972514"/>
            <a:ext cx="5912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聂曼</a:t>
            </a:r>
            <a:r>
              <a:rPr lang="en-US" altLang="zh-CN" sz="2000" dirty="0" smtClean="0">
                <a:solidFill>
                  <a:srgbClr val="FF0000"/>
                </a:solidFill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</a:rPr>
              <a:t>皮尔逊决策与贝叶斯最小错误率决策的区别：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3148" y="5418998"/>
                <a:ext cx="7802528" cy="899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        前者的决策阈值为待定常数</a:t>
                </a:r>
                <a:r>
                  <a:rPr lang="el-GR" altLang="zh-CN" sz="2000" i="1" dirty="0" smtClean="0"/>
                  <a:t>μ</a:t>
                </a:r>
                <a:r>
                  <a:rPr lang="zh-CN" altLang="en-US" sz="2000" dirty="0" smtClean="0"/>
                  <a:t>，后者的决策阈值为根据先验概率计算得到的常数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𝑡</m:t>
                    </m:r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48" y="5418998"/>
                <a:ext cx="7802528" cy="899285"/>
              </a:xfrm>
              <a:prstGeom prst="rect">
                <a:avLst/>
              </a:prstGeom>
              <a:blipFill rotWithShape="1">
                <a:blip r:embed="rId19"/>
                <a:stretch>
                  <a:fillRect l="-859"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0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70" grpId="0"/>
      <p:bldP spid="9937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55" name="Group 107"/>
          <p:cNvGrpSpPr>
            <a:grpSpLocks/>
          </p:cNvGrpSpPr>
          <p:nvPr/>
        </p:nvGrpSpPr>
        <p:grpSpPr bwMode="auto">
          <a:xfrm>
            <a:off x="604218" y="2060849"/>
            <a:ext cx="8339138" cy="504825"/>
            <a:chOff x="220" y="2360"/>
            <a:chExt cx="5253" cy="318"/>
          </a:xfrm>
        </p:grpSpPr>
        <p:sp>
          <p:nvSpPr>
            <p:cNvPr id="27661" name="Rectangle 84"/>
            <p:cNvSpPr>
              <a:spLocks noChangeArrowheads="1"/>
            </p:cNvSpPr>
            <p:nvPr/>
          </p:nvSpPr>
          <p:spPr bwMode="auto">
            <a:xfrm>
              <a:off x="220" y="2360"/>
              <a:ext cx="525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求解</a:t>
              </a:r>
              <a:r>
                <a:rPr lang="el-GR" altLang="zh-CN" sz="2000" i="1" baseline="0" dirty="0">
                  <a:solidFill>
                    <a:srgbClr val="000000"/>
                  </a:solidFill>
                  <a:latin typeface="Times New Roman" pitchFamily="18" charset="0"/>
                  <a:cs typeface="Arial" charset="0"/>
                </a:rPr>
                <a:t>μ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值从常数</a:t>
              </a:r>
              <a:r>
                <a:rPr lang="en-US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r>
                <a:rPr lang="en-US" altLang="zh-CN" sz="2000" baseline="-25000" dirty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altLang="zh-CN" sz="2000" i="1" baseline="0" dirty="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) 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入手，这时由                                        有</a:t>
              </a:r>
            </a:p>
          </p:txBody>
        </p:sp>
        <p:graphicFrame>
          <p:nvGraphicFramePr>
            <p:cNvPr id="27662" name="Object 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5145570"/>
                </p:ext>
              </p:extLst>
            </p:nvPr>
          </p:nvGraphicFramePr>
          <p:xfrm>
            <a:off x="2654" y="2360"/>
            <a:ext cx="164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744" name="公式" r:id="rId3" imgW="1472561" imgH="317362" progId="Equation.3">
                    <p:embed/>
                  </p:oleObj>
                </mc:Choice>
                <mc:Fallback>
                  <p:oleObj name="公式" r:id="rId3" imgW="1472561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4" y="2360"/>
                          <a:ext cx="1648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3337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679941"/>
              </p:ext>
            </p:extLst>
          </p:nvPr>
        </p:nvGraphicFramePr>
        <p:xfrm>
          <a:off x="899592" y="2708920"/>
          <a:ext cx="31972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45" name="公式" r:id="rId5" imgW="1536700" imgH="330200" progId="Equation.3">
                  <p:embed/>
                </p:oleObj>
              </mc:Choice>
              <mc:Fallback>
                <p:oleObj name="公式" r:id="rId5" imgW="15367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708920"/>
                        <a:ext cx="31972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354" name="Picture 10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80928"/>
            <a:ext cx="44704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86</a:t>
            </a:fld>
            <a:endParaRPr lang="en-US" altLang="zh-CN" sz="2800" dirty="0"/>
          </a:p>
        </p:txBody>
      </p:sp>
      <p:sp>
        <p:nvSpPr>
          <p:cNvPr id="35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2287" y="1428973"/>
            <a:ext cx="6333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4.4-2 </a:t>
            </a:r>
            <a:r>
              <a:rPr lang="zh-CN" altLang="en-US" sz="2400" dirty="0" smtClean="0"/>
              <a:t>判别式推导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确定似然比阈值</a:t>
            </a:r>
            <a:r>
              <a:rPr lang="el-GR" altLang="zh-CN" sz="2400" i="1" dirty="0" smtClean="0"/>
              <a:t>μ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94699" y="3356992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为什么能得出这一公式？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根据右图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699" y="4670357"/>
            <a:ext cx="7126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由于</a:t>
            </a:r>
            <a:endParaRPr lang="en-US" altLang="zh-CN" sz="2000" dirty="0" smtClean="0"/>
          </a:p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en-US" altLang="zh-CN" sz="2000" i="1" dirty="0" smtClean="0">
                <a:solidFill>
                  <a:srgbClr val="000000"/>
                </a:solidFill>
              </a:rPr>
              <a:t>P</a:t>
            </a:r>
            <a:r>
              <a:rPr lang="en-US" altLang="zh-CN" sz="20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zh-CN" sz="2000" dirty="0" smtClean="0">
                <a:solidFill>
                  <a:srgbClr val="000000"/>
                </a:solidFill>
              </a:rPr>
              <a:t>(</a:t>
            </a:r>
            <a:r>
              <a:rPr lang="en-US" altLang="zh-CN" sz="2000" i="1" dirty="0" smtClean="0">
                <a:solidFill>
                  <a:srgbClr val="000000"/>
                </a:solidFill>
              </a:rPr>
              <a:t>e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</a:rPr>
              <a:t>已知；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</a:rPr>
              <a:t>（</a:t>
            </a:r>
            <a:r>
              <a:rPr lang="en-US" altLang="zh-CN" sz="2000" dirty="0" smtClean="0">
                <a:solidFill>
                  <a:srgbClr val="000000"/>
                </a:solidFill>
              </a:rPr>
              <a:t>2</a:t>
            </a:r>
            <a:r>
              <a:rPr lang="zh-CN" altLang="en-US" sz="2000" dirty="0" smtClean="0">
                <a:solidFill>
                  <a:srgbClr val="000000"/>
                </a:solidFill>
              </a:rPr>
              <a:t>）</a:t>
            </a:r>
            <a:r>
              <a:rPr lang="en-US" altLang="zh-CN" sz="2000" i="1" dirty="0" smtClean="0">
                <a:solidFill>
                  <a:srgbClr val="000000"/>
                </a:solidFill>
              </a:rPr>
              <a:t>p(X|</a:t>
            </a:r>
            <a:r>
              <a:rPr lang="el-GR" altLang="zh-CN" sz="2000" i="1" dirty="0" smtClean="0">
                <a:solidFill>
                  <a:srgbClr val="000000"/>
                </a:solidFill>
              </a:rPr>
              <a:t>ω</a:t>
            </a:r>
            <a:r>
              <a:rPr lang="en-US" altLang="zh-CN" sz="2000" i="1" baseline="-25000" dirty="0" smtClean="0">
                <a:solidFill>
                  <a:srgbClr val="000000"/>
                </a:solidFill>
              </a:rPr>
              <a:t>2</a:t>
            </a:r>
            <a:r>
              <a:rPr lang="en-US" altLang="zh-CN" sz="2000" i="1" dirty="0" smtClean="0">
                <a:solidFill>
                  <a:srgbClr val="000000"/>
                </a:solidFill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</a:rPr>
              <a:t>服从正态分；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</a:rPr>
              <a:t>故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可以</a:t>
            </a:r>
            <a:r>
              <a:rPr lang="zh-CN" altLang="en-US" sz="2000" dirty="0">
                <a:solidFill>
                  <a:srgbClr val="FF0000"/>
                </a:solidFill>
              </a:rPr>
              <a:t>通过查标准正态分布</a:t>
            </a:r>
            <a:r>
              <a:rPr lang="zh-CN" altLang="en-US" sz="2000" dirty="0" smtClean="0">
                <a:solidFill>
                  <a:srgbClr val="FF0000"/>
                </a:solidFill>
              </a:rPr>
              <a:t>表求</a:t>
            </a:r>
            <a:r>
              <a:rPr lang="el-GR" altLang="zh-CN" sz="2000" i="1" dirty="0" smtClean="0">
                <a:solidFill>
                  <a:srgbClr val="FF0000"/>
                </a:solidFill>
              </a:rPr>
              <a:t>μ</a:t>
            </a:r>
            <a:r>
              <a:rPr lang="zh-CN" altLang="en-US" sz="2000" dirty="0" smtClean="0">
                <a:solidFill>
                  <a:srgbClr val="FF0000"/>
                </a:solidFill>
              </a:rPr>
              <a:t>的值。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2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5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1" y="2322565"/>
            <a:ext cx="3490913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1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49123"/>
            <a:ext cx="3865637" cy="457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560" name="Rectangle 144"/>
          <p:cNvSpPr>
            <a:spLocks noChangeArrowheads="1"/>
          </p:cNvSpPr>
          <p:nvPr/>
        </p:nvSpPr>
        <p:spPr bwMode="auto">
          <a:xfrm>
            <a:off x="441609" y="4252492"/>
            <a:ext cx="3587336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①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表中末行系函数值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： </a:t>
            </a:r>
            <a:r>
              <a:rPr lang="zh-CN" altLang="en-US" sz="2000" i="1" baseline="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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(3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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00)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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(3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0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1)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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……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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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(3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0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9)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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60561" name="Rectangle 145"/>
          <p:cNvSpPr>
            <a:spLocks noChangeArrowheads="1"/>
          </p:cNvSpPr>
          <p:nvPr/>
        </p:nvSpPr>
        <p:spPr bwMode="auto">
          <a:xfrm>
            <a:off x="387350" y="5465259"/>
            <a:ext cx="497313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③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纵向值：</a:t>
            </a:r>
            <a:r>
              <a:rPr lang="el-GR" altLang="zh-CN" sz="2000" i="1" baseline="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的整数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部分和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小数点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后一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位。</a:t>
            </a:r>
          </a:p>
        </p:txBody>
      </p:sp>
      <p:sp>
        <p:nvSpPr>
          <p:cNvPr id="60562" name="Rectangle 146"/>
          <p:cNvSpPr>
            <a:spLocks noChangeArrowheads="1"/>
          </p:cNvSpPr>
          <p:nvPr/>
        </p:nvSpPr>
        <p:spPr bwMode="auto">
          <a:xfrm>
            <a:off x="387350" y="5921150"/>
            <a:ext cx="3947212" cy="42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1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④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横向值：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λ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小数点后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第二位。</a:t>
            </a:r>
          </a:p>
        </p:txBody>
      </p:sp>
      <p:sp>
        <p:nvSpPr>
          <p:cNvPr id="60563" name="Rectangle 147"/>
          <p:cNvSpPr>
            <a:spLocks noChangeArrowheads="1"/>
          </p:cNvSpPr>
          <p:nvPr/>
        </p:nvSpPr>
        <p:spPr bwMode="auto">
          <a:xfrm>
            <a:off x="-293567" y="5098548"/>
            <a:ext cx="4860032" cy="42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b" anchorCtr="1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②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表中为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λ</a:t>
            </a:r>
            <a:r>
              <a:rPr lang="el-GR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 ≥0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时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l-GR" altLang="zh-CN" sz="2000" i="1" baseline="0" dirty="0" smtClean="0">
                <a:solidFill>
                  <a:srgbClr val="000000"/>
                </a:solidFill>
                <a:latin typeface="Times New Roman" pitchFamily="18" charset="0"/>
              </a:rPr>
              <a:t>Φ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l-GR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λ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的值。</a:t>
            </a:r>
          </a:p>
        </p:txBody>
      </p:sp>
      <p:graphicFrame>
        <p:nvGraphicFramePr>
          <p:cNvPr id="28682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333107"/>
              </p:ext>
            </p:extLst>
          </p:nvPr>
        </p:nvGraphicFramePr>
        <p:xfrm>
          <a:off x="528637" y="1890638"/>
          <a:ext cx="21272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30" name="公式" r:id="rId5" imgW="1129810" imgH="330057" progId="Equation.3">
                  <p:embed/>
                </p:oleObj>
              </mc:Choice>
              <mc:Fallback>
                <p:oleObj name="公式" r:id="rId5" imgW="1129810" imgH="3300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7" y="1890638"/>
                        <a:ext cx="21272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87</a:t>
            </a:fld>
            <a:endParaRPr lang="en-US" altLang="zh-CN" sz="2800" dirty="0"/>
          </a:p>
        </p:txBody>
      </p:sp>
      <p:sp>
        <p:nvSpPr>
          <p:cNvPr id="12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209" y="1428973"/>
            <a:ext cx="4680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4.4-2 </a:t>
            </a:r>
            <a:r>
              <a:rPr lang="zh-CN" altLang="en-US" sz="2400" dirty="0" smtClean="0"/>
              <a:t>判别式推导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查表说明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41609" y="385490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查表说明：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3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60" grpId="0"/>
      <p:bldP spid="60561" grpId="0"/>
      <p:bldP spid="60562" grpId="0"/>
      <p:bldP spid="6056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076063"/>
              </p:ext>
            </p:extLst>
          </p:nvPr>
        </p:nvGraphicFramePr>
        <p:xfrm>
          <a:off x="730170" y="2349259"/>
          <a:ext cx="2199185" cy="616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90" name="公式" r:id="rId3" imgW="1129810" imgH="330057" progId="Equation.3">
                  <p:embed/>
                </p:oleObj>
              </mc:Choice>
              <mc:Fallback>
                <p:oleObj name="公式" r:id="rId3" imgW="1129810" imgH="3300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170" y="2349259"/>
                        <a:ext cx="2199185" cy="6166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Rectangle 29"/>
          <p:cNvSpPr>
            <a:spLocks noChangeArrowheads="1"/>
          </p:cNvSpPr>
          <p:nvPr/>
        </p:nvSpPr>
        <p:spPr bwMode="auto">
          <a:xfrm>
            <a:off x="323209" y="1902085"/>
            <a:ext cx="5873849" cy="49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①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左边阴影部分的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面积表示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为概率。即分布函数</a:t>
            </a:r>
          </a:p>
        </p:txBody>
      </p:sp>
      <p:pic>
        <p:nvPicPr>
          <p:cNvPr id="29701" name="Picture 3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368550"/>
            <a:ext cx="3999204" cy="164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331" name="Group 35"/>
          <p:cNvGrpSpPr>
            <a:grpSpLocks/>
          </p:cNvGrpSpPr>
          <p:nvPr/>
        </p:nvGrpSpPr>
        <p:grpSpPr bwMode="auto">
          <a:xfrm>
            <a:off x="334286" y="4138617"/>
            <a:ext cx="4413250" cy="401638"/>
            <a:chOff x="304" y="2376"/>
            <a:chExt cx="2780" cy="253"/>
          </a:xfrm>
        </p:grpSpPr>
        <p:sp>
          <p:nvSpPr>
            <p:cNvPr id="29715" name="Rectangle 36"/>
            <p:cNvSpPr>
              <a:spLocks noChangeArrowheads="1"/>
            </p:cNvSpPr>
            <p:nvPr/>
          </p:nvSpPr>
          <p:spPr bwMode="auto">
            <a:xfrm>
              <a:off x="304" y="2376"/>
              <a:ext cx="2780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④ 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在任一区间             内取值的概率：</a:t>
              </a:r>
            </a:p>
          </p:txBody>
        </p:sp>
        <p:graphicFrame>
          <p:nvGraphicFramePr>
            <p:cNvPr id="29716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2628738"/>
                </p:ext>
              </p:extLst>
            </p:nvPr>
          </p:nvGraphicFramePr>
          <p:xfrm>
            <a:off x="1340" y="2392"/>
            <a:ext cx="499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191" name="公式" r:id="rId6" imgW="494870" imgH="215713" progId="Equation.3">
                    <p:embed/>
                  </p:oleObj>
                </mc:Choice>
                <mc:Fallback>
                  <p:oleObj name="公式" r:id="rId6" imgW="494870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0" y="2392"/>
                          <a:ext cx="499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334" name="Group 38"/>
          <p:cNvGrpSpPr>
            <a:grpSpLocks/>
          </p:cNvGrpSpPr>
          <p:nvPr/>
        </p:nvGrpSpPr>
        <p:grpSpPr bwMode="auto">
          <a:xfrm>
            <a:off x="731386" y="4653136"/>
            <a:ext cx="5643562" cy="654050"/>
            <a:chOff x="511" y="2669"/>
            <a:chExt cx="3555" cy="412"/>
          </a:xfrm>
        </p:grpSpPr>
        <p:graphicFrame>
          <p:nvGraphicFramePr>
            <p:cNvPr id="29713" name="Object 39"/>
            <p:cNvGraphicFramePr>
              <a:graphicFrameLocks noChangeAspect="1"/>
            </p:cNvGraphicFramePr>
            <p:nvPr/>
          </p:nvGraphicFramePr>
          <p:xfrm>
            <a:off x="511" y="2669"/>
            <a:ext cx="2252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192" name="公式" r:id="rId8" imgW="1688367" imgH="355446" progId="Equation.3">
                    <p:embed/>
                  </p:oleObj>
                </mc:Choice>
                <mc:Fallback>
                  <p:oleObj name="公式" r:id="rId8" imgW="1688367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" y="2669"/>
                          <a:ext cx="2252" cy="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4" name="Object 40"/>
            <p:cNvGraphicFramePr>
              <a:graphicFrameLocks noChangeAspect="1"/>
            </p:cNvGraphicFramePr>
            <p:nvPr/>
          </p:nvGraphicFramePr>
          <p:xfrm>
            <a:off x="2720" y="2752"/>
            <a:ext cx="134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193" name="公式" r:id="rId10" imgW="1028254" imgH="215806" progId="Equation.3">
                    <p:embed/>
                  </p:oleObj>
                </mc:Choice>
                <mc:Fallback>
                  <p:oleObj name="公式" r:id="rId10" imgW="1028254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0" y="2752"/>
                          <a:ext cx="134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38" name="Rectangle 42"/>
          <p:cNvSpPr>
            <a:spLocks noChangeArrowheads="1"/>
          </p:cNvSpPr>
          <p:nvPr/>
        </p:nvSpPr>
        <p:spPr bwMode="auto">
          <a:xfrm>
            <a:off x="323209" y="2965916"/>
            <a:ext cx="41047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②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当        时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，                                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</p:txBody>
      </p:sp>
      <p:graphicFrame>
        <p:nvGraphicFramePr>
          <p:cNvPr id="5533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650572"/>
              </p:ext>
            </p:extLst>
          </p:nvPr>
        </p:nvGraphicFramePr>
        <p:xfrm>
          <a:off x="933450" y="3011019"/>
          <a:ext cx="52546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94" name="公式" r:id="rId12" imgW="368140" imgH="177723" progId="Equation.3">
                  <p:embed/>
                </p:oleObj>
              </mc:Choice>
              <mc:Fallback>
                <p:oleObj name="公式" r:id="rId12" imgW="36814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3011019"/>
                        <a:ext cx="525463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40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472955"/>
              </p:ext>
            </p:extLst>
          </p:nvPr>
        </p:nvGraphicFramePr>
        <p:xfrm>
          <a:off x="1926243" y="2965917"/>
          <a:ext cx="2050833" cy="40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95" name="公式" r:id="rId14" imgW="1091726" imgH="203112" progId="Equation.3">
                  <p:embed/>
                </p:oleObj>
              </mc:Choice>
              <mc:Fallback>
                <p:oleObj name="公式" r:id="rId14" imgW="109172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243" y="2965917"/>
                        <a:ext cx="2050833" cy="402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344" name="Group 48"/>
          <p:cNvGrpSpPr>
            <a:grpSpLocks/>
          </p:cNvGrpSpPr>
          <p:nvPr/>
        </p:nvGrpSpPr>
        <p:grpSpPr bwMode="auto">
          <a:xfrm>
            <a:off x="323209" y="3486372"/>
            <a:ext cx="3544888" cy="669925"/>
            <a:chOff x="322" y="2585"/>
            <a:chExt cx="2233" cy="422"/>
          </a:xfrm>
        </p:grpSpPr>
        <p:graphicFrame>
          <p:nvGraphicFramePr>
            <p:cNvPr id="29711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2979540"/>
                </p:ext>
              </p:extLst>
            </p:nvPr>
          </p:nvGraphicFramePr>
          <p:xfrm>
            <a:off x="604" y="2585"/>
            <a:ext cx="1951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196" name="公式" r:id="rId16" imgW="1282700" imgH="330200" progId="Equation.3">
                    <p:embed/>
                  </p:oleObj>
                </mc:Choice>
                <mc:Fallback>
                  <p:oleObj name="公式" r:id="rId16" imgW="12827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" y="2585"/>
                          <a:ext cx="1951" cy="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2" name="Rectangle 47"/>
            <p:cNvSpPr>
              <a:spLocks noChangeArrowheads="1"/>
            </p:cNvSpPr>
            <p:nvPr/>
          </p:nvSpPr>
          <p:spPr bwMode="auto">
            <a:xfrm>
              <a:off x="322" y="2661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③</a:t>
              </a:r>
            </a:p>
          </p:txBody>
        </p:sp>
      </p:grpSp>
      <p:grpSp>
        <p:nvGrpSpPr>
          <p:cNvPr id="55347" name="Group 51"/>
          <p:cNvGrpSpPr>
            <a:grpSpLocks/>
          </p:cNvGrpSpPr>
          <p:nvPr/>
        </p:nvGrpSpPr>
        <p:grpSpPr bwMode="auto">
          <a:xfrm>
            <a:off x="422275" y="5519181"/>
            <a:ext cx="7894141" cy="875379"/>
            <a:chOff x="113" y="3388"/>
            <a:chExt cx="5493" cy="575"/>
          </a:xfrm>
        </p:grpSpPr>
        <p:sp>
          <p:nvSpPr>
            <p:cNvPr id="29709" name="Rectangle 49"/>
            <p:cNvSpPr>
              <a:spLocks noChangeArrowheads="1"/>
            </p:cNvSpPr>
            <p:nvPr/>
          </p:nvSpPr>
          <p:spPr bwMode="auto">
            <a:xfrm>
              <a:off x="113" y="3388"/>
              <a:ext cx="5493" cy="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例    利用标准正态分布表，求标准正态分布在下面区间内取值</a:t>
              </a:r>
            </a:p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        的概率。</a:t>
              </a:r>
            </a:p>
          </p:txBody>
        </p:sp>
        <p:sp>
          <p:nvSpPr>
            <p:cNvPr id="29710" name="Rectangle 50"/>
            <p:cNvSpPr>
              <a:spLocks noChangeArrowheads="1"/>
            </p:cNvSpPr>
            <p:nvPr/>
          </p:nvSpPr>
          <p:spPr bwMode="auto">
            <a:xfrm>
              <a:off x="1230" y="3675"/>
              <a:ext cx="41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(1)  (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－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0.5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，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1.5); (2)  (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－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1.96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，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1.96); (3)  (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－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r>
                <a:rPr lang="zh-CN" altLang="en-US" sz="2400" baseline="0" dirty="0">
                  <a:solidFill>
                    <a:srgbClr val="000000"/>
                  </a:solidFill>
                  <a:latin typeface="Times New Roman" pitchFamily="18" charset="0"/>
                </a:rPr>
                <a:t>，</a:t>
              </a:r>
              <a:r>
                <a:rPr lang="en-US" altLang="zh-CN" sz="2400" baseline="0" dirty="0">
                  <a:solidFill>
                    <a:srgbClr val="000000"/>
                  </a:solidFill>
                  <a:latin typeface="Times New Roman" pitchFamily="18" charset="0"/>
                </a:rPr>
                <a:t>3)</a:t>
              </a:r>
            </a:p>
          </p:txBody>
        </p:sp>
      </p:grp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88</a:t>
            </a:fld>
            <a:endParaRPr lang="en-US" altLang="zh-CN" sz="2800" dirty="0"/>
          </a:p>
        </p:txBody>
      </p:sp>
      <p:sp>
        <p:nvSpPr>
          <p:cNvPr id="22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3209" y="1428973"/>
            <a:ext cx="525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4.4-2 </a:t>
            </a:r>
            <a:r>
              <a:rPr lang="zh-CN" altLang="en-US" sz="2400" dirty="0" smtClean="0"/>
              <a:t>判别式推导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正态分布概率计算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78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3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47" name="Group 51"/>
          <p:cNvGrpSpPr>
            <a:grpSpLocks/>
          </p:cNvGrpSpPr>
          <p:nvPr/>
        </p:nvGrpSpPr>
        <p:grpSpPr bwMode="auto">
          <a:xfrm>
            <a:off x="590004" y="2348877"/>
            <a:ext cx="7894141" cy="1444755"/>
            <a:chOff x="113" y="3388"/>
            <a:chExt cx="5493" cy="949"/>
          </a:xfrm>
        </p:grpSpPr>
        <p:sp>
          <p:nvSpPr>
            <p:cNvPr id="29709" name="Rectangle 49"/>
            <p:cNvSpPr>
              <a:spLocks noChangeArrowheads="1"/>
            </p:cNvSpPr>
            <p:nvPr/>
          </p:nvSpPr>
          <p:spPr bwMode="auto">
            <a:xfrm>
              <a:off x="113" y="3388"/>
              <a:ext cx="5493" cy="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例    利用标准正态分布表，求标准正态分布在下面区间内取值</a:t>
              </a:r>
            </a:p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        的概率。</a:t>
              </a:r>
            </a:p>
          </p:txBody>
        </p:sp>
        <p:sp>
          <p:nvSpPr>
            <p:cNvPr id="29710" name="Rectangle 50"/>
            <p:cNvSpPr>
              <a:spLocks noChangeArrowheads="1"/>
            </p:cNvSpPr>
            <p:nvPr/>
          </p:nvSpPr>
          <p:spPr bwMode="auto">
            <a:xfrm>
              <a:off x="479" y="4073"/>
              <a:ext cx="3879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(1)  (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－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0.5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，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1.5); (2)  (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－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1.96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，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1.96); (3)  (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－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，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3)</a:t>
              </a:r>
            </a:p>
          </p:txBody>
        </p:sp>
      </p:grp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89</a:t>
            </a:fld>
            <a:endParaRPr lang="en-US" altLang="zh-CN" sz="2800" dirty="0"/>
          </a:p>
        </p:txBody>
      </p:sp>
      <p:sp>
        <p:nvSpPr>
          <p:cNvPr id="22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3209" y="1428973"/>
            <a:ext cx="485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正态分布表查询方法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40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第四章知识导图</a:t>
            </a:r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zh-CN" sz="2800" dirty="0">
              <a:latin typeface="Tahoma" pitchFamily="34" charset="0"/>
            </a:endParaRPr>
          </a:p>
        </p:txBody>
      </p:sp>
      <p:sp>
        <p:nvSpPr>
          <p:cNvPr id="18438" name="矩形 1"/>
          <p:cNvSpPr>
            <a:spLocks noChangeArrowheads="1"/>
          </p:cNvSpPr>
          <p:nvPr/>
        </p:nvSpPr>
        <p:spPr bwMode="auto">
          <a:xfrm>
            <a:off x="8770118" y="6334124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FC6A188-9118-4EAF-9756-1DDDEAC2C31D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701360"/>
            <a:ext cx="84772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90</a:t>
            </a:fld>
            <a:endParaRPr lang="en-US" altLang="zh-CN" sz="2800" dirty="0"/>
          </a:p>
        </p:txBody>
      </p:sp>
      <p:sp>
        <p:nvSpPr>
          <p:cNvPr id="22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3209" y="1428973"/>
            <a:ext cx="532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正态分布表查询方法（续）</a:t>
            </a:r>
            <a:endParaRPr lang="zh-CN" altLang="en-US" sz="2400" dirty="0"/>
          </a:p>
        </p:txBody>
      </p:sp>
      <p:pic>
        <p:nvPicPr>
          <p:cNvPr id="8" name="Picture 1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39"/>
            <a:ext cx="7250013" cy="432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1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281764"/>
              </p:ext>
            </p:extLst>
          </p:nvPr>
        </p:nvGraphicFramePr>
        <p:xfrm>
          <a:off x="1603748" y="3284984"/>
          <a:ext cx="312896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38" name="公式" r:id="rId3" imgW="1371600" imgH="203200" progId="Equation.3">
                  <p:embed/>
                </p:oleObj>
              </mc:Choice>
              <mc:Fallback>
                <p:oleObj name="公式" r:id="rId3" imgW="1371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748" y="3284984"/>
                        <a:ext cx="312896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631602"/>
              </p:ext>
            </p:extLst>
          </p:nvPr>
        </p:nvGraphicFramePr>
        <p:xfrm>
          <a:off x="1603748" y="3851771"/>
          <a:ext cx="44291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39" name="公式" r:id="rId5" imgW="2005729" imgH="203112" progId="Equation.3">
                  <p:embed/>
                </p:oleObj>
              </mc:Choice>
              <mc:Fallback>
                <p:oleObj name="公式" r:id="rId5" imgW="200572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748" y="3851771"/>
                        <a:ext cx="44291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70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270775"/>
              </p:ext>
            </p:extLst>
          </p:nvPr>
        </p:nvGraphicFramePr>
        <p:xfrm>
          <a:off x="1597389" y="4869160"/>
          <a:ext cx="34432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40" name="公式" r:id="rId7" imgW="1561422" imgH="177723" progId="Equation.3">
                  <p:embed/>
                </p:oleObj>
              </mc:Choice>
              <mc:Fallback>
                <p:oleObj name="公式" r:id="rId7" imgW="1561422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389" y="4869160"/>
                        <a:ext cx="34432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391" name="Group 119"/>
          <p:cNvGrpSpPr>
            <a:grpSpLocks/>
          </p:cNvGrpSpPr>
          <p:nvPr/>
        </p:nvGrpSpPr>
        <p:grpSpPr bwMode="auto">
          <a:xfrm>
            <a:off x="1603748" y="5876958"/>
            <a:ext cx="5054600" cy="441325"/>
            <a:chOff x="970" y="3317"/>
            <a:chExt cx="3184" cy="278"/>
          </a:xfrm>
        </p:grpSpPr>
        <p:graphicFrame>
          <p:nvGraphicFramePr>
            <p:cNvPr id="30743" name="Object 95"/>
            <p:cNvGraphicFramePr>
              <a:graphicFrameLocks noChangeAspect="1"/>
            </p:cNvGraphicFramePr>
            <p:nvPr/>
          </p:nvGraphicFramePr>
          <p:xfrm>
            <a:off x="970" y="3317"/>
            <a:ext cx="1045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541" name="公式" r:id="rId9" imgW="723586" imgH="203112" progId="Equation.3">
                    <p:embed/>
                  </p:oleObj>
                </mc:Choice>
                <mc:Fallback>
                  <p:oleObj name="公式" r:id="rId9" imgW="723586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0" y="3317"/>
                          <a:ext cx="1045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4" name="Object 94"/>
            <p:cNvGraphicFramePr>
              <a:graphicFrameLocks noChangeAspect="1"/>
            </p:cNvGraphicFramePr>
            <p:nvPr/>
          </p:nvGraphicFramePr>
          <p:xfrm>
            <a:off x="1985" y="3329"/>
            <a:ext cx="2169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542" name="公式" r:id="rId11" imgW="1561422" imgH="177723" progId="Equation.3">
                    <p:embed/>
                  </p:oleObj>
                </mc:Choice>
                <mc:Fallback>
                  <p:oleObj name="公式" r:id="rId11" imgW="1561422" imgH="17772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5" y="3329"/>
                          <a:ext cx="2169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726" name="Group 122"/>
          <p:cNvGrpSpPr>
            <a:grpSpLocks/>
          </p:cNvGrpSpPr>
          <p:nvPr/>
        </p:nvGrpSpPr>
        <p:grpSpPr bwMode="auto">
          <a:xfrm>
            <a:off x="640709" y="2780928"/>
            <a:ext cx="6230938" cy="442913"/>
            <a:chOff x="474" y="1239"/>
            <a:chExt cx="3925" cy="279"/>
          </a:xfrm>
        </p:grpSpPr>
        <p:graphicFrame>
          <p:nvGraphicFramePr>
            <p:cNvPr id="30740" name="Object 105"/>
            <p:cNvGraphicFramePr>
              <a:graphicFrameLocks noChangeAspect="1"/>
            </p:cNvGraphicFramePr>
            <p:nvPr/>
          </p:nvGraphicFramePr>
          <p:xfrm>
            <a:off x="961" y="1240"/>
            <a:ext cx="170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543" name="公式" r:id="rId13" imgW="1066337" imgH="203112" progId="Equation.3">
                    <p:embed/>
                  </p:oleObj>
                </mc:Choice>
                <mc:Fallback>
                  <p:oleObj name="公式" r:id="rId13" imgW="1066337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1" y="1240"/>
                          <a:ext cx="1706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1" name="Object 104"/>
            <p:cNvGraphicFramePr>
              <a:graphicFrameLocks noChangeAspect="1"/>
            </p:cNvGraphicFramePr>
            <p:nvPr/>
          </p:nvGraphicFramePr>
          <p:xfrm>
            <a:off x="2679" y="1239"/>
            <a:ext cx="1720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544" name="公式" r:id="rId15" imgW="1193800" imgH="203200" progId="Equation.3">
                    <p:embed/>
                  </p:oleObj>
                </mc:Choice>
                <mc:Fallback>
                  <p:oleObj name="公式" r:id="rId15" imgW="11938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9" y="1239"/>
                          <a:ext cx="1720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2" name="Rectangle 106"/>
            <p:cNvSpPr>
              <a:spLocks noChangeArrowheads="1"/>
            </p:cNvSpPr>
            <p:nvPr/>
          </p:nvSpPr>
          <p:spPr bwMode="auto">
            <a:xfrm>
              <a:off x="474" y="1251"/>
              <a:ext cx="30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000" baseline="0" dirty="0" smtClean="0">
                  <a:solidFill>
                    <a:srgbClr val="000000"/>
                  </a:solidFill>
                </a:rPr>
                <a:t>(</a:t>
              </a:r>
              <a:r>
                <a:rPr lang="en-US" altLang="zh-CN" sz="2000" baseline="0" dirty="0">
                  <a:solidFill>
                    <a:srgbClr val="000000"/>
                  </a:solidFill>
                </a:rPr>
                <a:t>1)</a:t>
              </a:r>
            </a:p>
          </p:txBody>
        </p:sp>
      </p:grpSp>
      <p:grpSp>
        <p:nvGrpSpPr>
          <p:cNvPr id="54393" name="Group 121"/>
          <p:cNvGrpSpPr>
            <a:grpSpLocks/>
          </p:cNvGrpSpPr>
          <p:nvPr/>
        </p:nvGrpSpPr>
        <p:grpSpPr bwMode="auto">
          <a:xfrm>
            <a:off x="611560" y="4293096"/>
            <a:ext cx="7097713" cy="457200"/>
            <a:chOff x="650" y="2271"/>
            <a:chExt cx="4471" cy="288"/>
          </a:xfrm>
        </p:grpSpPr>
        <p:graphicFrame>
          <p:nvGraphicFramePr>
            <p:cNvPr id="30737" name="Object 10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5629952"/>
                </p:ext>
              </p:extLst>
            </p:nvPr>
          </p:nvGraphicFramePr>
          <p:xfrm>
            <a:off x="988" y="2271"/>
            <a:ext cx="1971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545" name="公式" r:id="rId17" imgW="1231366" imgH="203112" progId="Equation.3">
                    <p:embed/>
                  </p:oleObj>
                </mc:Choice>
                <mc:Fallback>
                  <p:oleObj name="公式" r:id="rId17" imgW="1231366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8" y="2271"/>
                          <a:ext cx="1971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8" name="Object 99"/>
            <p:cNvGraphicFramePr>
              <a:graphicFrameLocks noChangeAspect="1"/>
            </p:cNvGraphicFramePr>
            <p:nvPr/>
          </p:nvGraphicFramePr>
          <p:xfrm>
            <a:off x="2926" y="2276"/>
            <a:ext cx="2195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546" name="公式" r:id="rId19" imgW="1524000" imgH="203200" progId="Equation.3">
                    <p:embed/>
                  </p:oleObj>
                </mc:Choice>
                <mc:Fallback>
                  <p:oleObj name="公式" r:id="rId19" imgW="15240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6" y="2276"/>
                          <a:ext cx="2195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9" name="Rectangle 111"/>
            <p:cNvSpPr>
              <a:spLocks noChangeArrowheads="1"/>
            </p:cNvSpPr>
            <p:nvPr/>
          </p:nvSpPr>
          <p:spPr bwMode="auto">
            <a:xfrm>
              <a:off x="650" y="2271"/>
              <a:ext cx="3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400" baseline="0">
                  <a:solidFill>
                    <a:srgbClr val="000000"/>
                  </a:solidFill>
                  <a:latin typeface="Times New Roman" pitchFamily="18" charset="0"/>
                </a:rPr>
                <a:t>(2)</a:t>
              </a:r>
              <a:endParaRPr lang="en-US" altLang="zh-CN" sz="2400" baseline="0">
                <a:solidFill>
                  <a:srgbClr val="000000"/>
                </a:solidFill>
              </a:endParaRPr>
            </a:p>
          </p:txBody>
        </p:sp>
      </p:grpSp>
      <p:grpSp>
        <p:nvGrpSpPr>
          <p:cNvPr id="54392" name="Group 120"/>
          <p:cNvGrpSpPr>
            <a:grpSpLocks/>
          </p:cNvGrpSpPr>
          <p:nvPr/>
        </p:nvGrpSpPr>
        <p:grpSpPr bwMode="auto">
          <a:xfrm>
            <a:off x="611560" y="5373216"/>
            <a:ext cx="5273675" cy="457200"/>
            <a:chOff x="603" y="3018"/>
            <a:chExt cx="3322" cy="288"/>
          </a:xfrm>
        </p:grpSpPr>
        <p:graphicFrame>
          <p:nvGraphicFramePr>
            <p:cNvPr id="30734" name="Object 97"/>
            <p:cNvGraphicFramePr>
              <a:graphicFrameLocks noChangeAspect="1"/>
            </p:cNvGraphicFramePr>
            <p:nvPr/>
          </p:nvGraphicFramePr>
          <p:xfrm>
            <a:off x="933" y="3023"/>
            <a:ext cx="1363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547" name="公式" r:id="rId21" imgW="850531" imgH="203112" progId="Equation.3">
                    <p:embed/>
                  </p:oleObj>
                </mc:Choice>
                <mc:Fallback>
                  <p:oleObj name="公式" r:id="rId21" imgW="850531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" y="3023"/>
                          <a:ext cx="1363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5" name="Object 96"/>
            <p:cNvGraphicFramePr>
              <a:graphicFrameLocks noChangeAspect="1"/>
            </p:cNvGraphicFramePr>
            <p:nvPr/>
          </p:nvGraphicFramePr>
          <p:xfrm>
            <a:off x="2259" y="3023"/>
            <a:ext cx="166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548" name="公式" r:id="rId23" imgW="1155700" imgH="203200" progId="Equation.3">
                    <p:embed/>
                  </p:oleObj>
                </mc:Choice>
                <mc:Fallback>
                  <p:oleObj name="公式" r:id="rId23" imgW="11557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9" y="3023"/>
                          <a:ext cx="1666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6" name="Rectangle 114"/>
            <p:cNvSpPr>
              <a:spLocks noChangeArrowheads="1"/>
            </p:cNvSpPr>
            <p:nvPr/>
          </p:nvSpPr>
          <p:spPr bwMode="auto">
            <a:xfrm>
              <a:off x="603" y="3018"/>
              <a:ext cx="3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400" baseline="0">
                  <a:solidFill>
                    <a:srgbClr val="000000"/>
                  </a:solidFill>
                  <a:latin typeface="Times New Roman" pitchFamily="18" charset="0"/>
                </a:rPr>
                <a:t>(3)</a:t>
              </a:r>
              <a:endParaRPr lang="en-US" altLang="zh-CN" sz="240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91</a:t>
            </a:fld>
            <a:endParaRPr lang="en-US" altLang="zh-CN" sz="2800" dirty="0"/>
          </a:p>
        </p:txBody>
      </p:sp>
      <p:sp>
        <p:nvSpPr>
          <p:cNvPr id="26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209" y="1428973"/>
            <a:ext cx="54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正态分布表查询方法（续）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213285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解：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00" name="Group 128"/>
          <p:cNvGrpSpPr>
            <a:grpSpLocks/>
          </p:cNvGrpSpPr>
          <p:nvPr/>
        </p:nvGrpSpPr>
        <p:grpSpPr bwMode="auto">
          <a:xfrm>
            <a:off x="504825" y="2492896"/>
            <a:ext cx="8099623" cy="1633661"/>
            <a:chOff x="318" y="2852"/>
            <a:chExt cx="5421" cy="1099"/>
          </a:xfrm>
        </p:grpSpPr>
        <p:sp>
          <p:nvSpPr>
            <p:cNvPr id="30730" name="Rectangle 124"/>
            <p:cNvSpPr>
              <a:spLocks noChangeArrowheads="1"/>
            </p:cNvSpPr>
            <p:nvPr/>
          </p:nvSpPr>
          <p:spPr bwMode="auto">
            <a:xfrm>
              <a:off x="318" y="2852"/>
              <a:ext cx="5421" cy="10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</a:rPr>
                <a:t>例</a:t>
              </a:r>
              <a:r>
                <a:rPr lang="en-US" altLang="zh-CN" sz="2000" baseline="0" dirty="0">
                  <a:solidFill>
                    <a:srgbClr val="000000"/>
                  </a:solidFill>
                </a:rPr>
                <a:t>4.4   </a:t>
              </a:r>
              <a:r>
                <a:rPr lang="zh-CN" altLang="en-US" sz="2000" baseline="0" dirty="0">
                  <a:solidFill>
                    <a:srgbClr val="000000"/>
                  </a:solidFill>
                </a:rPr>
                <a:t>一两类问题，模式分布为二维正态，其分布参数  </a:t>
              </a:r>
            </a:p>
            <a:p>
              <a:pPr>
                <a:lnSpc>
                  <a:spcPct val="125000"/>
                </a:lnSpc>
              </a:pPr>
              <a:endParaRPr lang="zh-CN" altLang="en-US" sz="2000" baseline="0" dirty="0">
                <a:solidFill>
                  <a:srgbClr val="000000"/>
                </a:solidFill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000" baseline="0" dirty="0">
                  <a:solidFill>
                    <a:srgbClr val="000000"/>
                  </a:solidFill>
                </a:rPr>
                <a:t>协方差矩阵为</a:t>
              </a:r>
              <a:r>
                <a:rPr lang="en-US" altLang="zh-CN" sz="2000" b="1" i="1" baseline="0" dirty="0">
                  <a:solidFill>
                    <a:srgbClr val="000000"/>
                  </a:solidFill>
                </a:rPr>
                <a:t>C</a:t>
              </a:r>
              <a:r>
                <a:rPr lang="en-US" altLang="zh-CN" sz="2000" baseline="-25000" dirty="0">
                  <a:solidFill>
                    <a:srgbClr val="000000"/>
                  </a:solidFill>
                </a:rPr>
                <a:t>1</a:t>
              </a:r>
              <a:r>
                <a:rPr lang="en-US" altLang="zh-CN" sz="2000" baseline="0" dirty="0">
                  <a:solidFill>
                    <a:srgbClr val="000000"/>
                  </a:solidFill>
                </a:rPr>
                <a:t>=</a:t>
              </a:r>
              <a:r>
                <a:rPr lang="en-US" altLang="zh-CN" sz="2000" b="1" baseline="0" dirty="0">
                  <a:solidFill>
                    <a:srgbClr val="000000"/>
                  </a:solidFill>
                </a:rPr>
                <a:t>C</a:t>
              </a:r>
              <a:r>
                <a:rPr lang="en-US" altLang="zh-CN" sz="2000" baseline="-25000" dirty="0">
                  <a:solidFill>
                    <a:srgbClr val="000000"/>
                  </a:solidFill>
                </a:rPr>
                <a:t>2</a:t>
              </a:r>
              <a:r>
                <a:rPr lang="en-US" altLang="zh-CN" sz="2000" baseline="0" dirty="0">
                  <a:solidFill>
                    <a:srgbClr val="000000"/>
                  </a:solidFill>
                </a:rPr>
                <a:t>=</a:t>
              </a:r>
              <a:r>
                <a:rPr lang="en-US" altLang="zh-CN" sz="2000" b="1" i="1" baseline="0" dirty="0">
                  <a:solidFill>
                    <a:srgbClr val="000000"/>
                  </a:solidFill>
                </a:rPr>
                <a:t>I</a:t>
              </a:r>
              <a:r>
                <a:rPr lang="zh-CN" altLang="en-US" sz="2000" baseline="0" dirty="0">
                  <a:solidFill>
                    <a:srgbClr val="000000"/>
                  </a:solidFill>
                </a:rPr>
                <a:t>，设</a:t>
              </a:r>
              <a:r>
                <a:rPr lang="en-US" altLang="zh-CN" sz="2000" i="1" baseline="0" dirty="0">
                  <a:solidFill>
                    <a:srgbClr val="000000"/>
                  </a:solidFill>
                </a:rPr>
                <a:t>P</a:t>
              </a:r>
              <a:r>
                <a:rPr lang="en-US" altLang="zh-CN" sz="2000" baseline="-25000" dirty="0">
                  <a:solidFill>
                    <a:srgbClr val="000000"/>
                  </a:solidFill>
                </a:rPr>
                <a:t>2</a:t>
              </a:r>
              <a:r>
                <a:rPr lang="en-US" altLang="zh-CN" sz="2000" baseline="0" dirty="0">
                  <a:solidFill>
                    <a:srgbClr val="000000"/>
                  </a:solidFill>
                </a:rPr>
                <a:t>(</a:t>
              </a:r>
              <a:r>
                <a:rPr lang="en-US" altLang="zh-CN" sz="2000" i="1" baseline="0" dirty="0">
                  <a:solidFill>
                    <a:srgbClr val="000000"/>
                  </a:solidFill>
                </a:rPr>
                <a:t>e</a:t>
              </a:r>
              <a:r>
                <a:rPr lang="en-US" altLang="zh-CN" sz="2000" baseline="0" dirty="0">
                  <a:solidFill>
                    <a:srgbClr val="000000"/>
                  </a:solidFill>
                </a:rPr>
                <a:t>)=0.046</a:t>
              </a:r>
              <a:r>
                <a:rPr lang="zh-CN" altLang="en-US" sz="2000" baseline="0" dirty="0">
                  <a:solidFill>
                    <a:srgbClr val="000000"/>
                  </a:solidFill>
                </a:rPr>
                <a:t>，求聂曼</a:t>
              </a:r>
              <a:r>
                <a:rPr lang="en-US" altLang="zh-CN" sz="2000" baseline="0" dirty="0">
                  <a:solidFill>
                    <a:srgbClr val="000000"/>
                  </a:solidFill>
                </a:rPr>
                <a:t>-</a:t>
              </a:r>
              <a:r>
                <a:rPr lang="zh-CN" altLang="en-US" sz="2000" baseline="0" dirty="0">
                  <a:solidFill>
                    <a:srgbClr val="000000"/>
                  </a:solidFill>
                </a:rPr>
                <a:t>皮尔逊决策规则的似然比阈值</a:t>
              </a:r>
              <a:r>
                <a:rPr lang="el-GR" altLang="zh-CN" sz="2000" i="1" baseline="0" dirty="0">
                  <a:solidFill>
                    <a:srgbClr val="000000"/>
                  </a:solidFill>
                  <a:cs typeface="Arial" charset="0"/>
                </a:rPr>
                <a:t>μ</a:t>
              </a:r>
              <a:r>
                <a:rPr lang="zh-CN" altLang="en-US" sz="2000" baseline="0" dirty="0">
                  <a:solidFill>
                    <a:srgbClr val="000000"/>
                  </a:solidFill>
                </a:rPr>
                <a:t>和判别界面。</a:t>
              </a:r>
            </a:p>
          </p:txBody>
        </p:sp>
        <p:grpSp>
          <p:nvGrpSpPr>
            <p:cNvPr id="30731" name="Group 125"/>
            <p:cNvGrpSpPr>
              <a:grpSpLocks/>
            </p:cNvGrpSpPr>
            <p:nvPr/>
          </p:nvGrpSpPr>
          <p:grpSpPr bwMode="auto">
            <a:xfrm>
              <a:off x="1691" y="3158"/>
              <a:ext cx="2602" cy="284"/>
              <a:chOff x="1549" y="467"/>
              <a:chExt cx="2602" cy="284"/>
            </a:xfrm>
          </p:grpSpPr>
          <p:graphicFrame>
            <p:nvGraphicFramePr>
              <p:cNvPr id="30732" name="Object 126"/>
              <p:cNvGraphicFramePr>
                <a:graphicFrameLocks noChangeAspect="1"/>
              </p:cNvGraphicFramePr>
              <p:nvPr/>
            </p:nvGraphicFramePr>
            <p:xfrm>
              <a:off x="1549" y="467"/>
              <a:ext cx="1081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8884" name="公式" r:id="rId3" imgW="825500" imgH="241300" progId="Equation.3">
                      <p:embed/>
                    </p:oleObj>
                  </mc:Choice>
                  <mc:Fallback>
                    <p:oleObj name="公式" r:id="rId3" imgW="8255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49" y="467"/>
                            <a:ext cx="1081" cy="2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33" name="Object 127"/>
              <p:cNvGraphicFramePr>
                <a:graphicFrameLocks noChangeAspect="1"/>
              </p:cNvGraphicFramePr>
              <p:nvPr/>
            </p:nvGraphicFramePr>
            <p:xfrm>
              <a:off x="3000" y="468"/>
              <a:ext cx="1151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8885" name="公式" r:id="rId5" imgW="723586" imgH="241195" progId="Equation.3">
                      <p:embed/>
                    </p:oleObj>
                  </mc:Choice>
                  <mc:Fallback>
                    <p:oleObj name="公式" r:id="rId5" imgW="723586" imgH="24119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00" y="468"/>
                            <a:ext cx="1151" cy="2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92</a:t>
            </a:fld>
            <a:endParaRPr lang="en-US" altLang="zh-CN" sz="2800" dirty="0"/>
          </a:p>
        </p:txBody>
      </p:sp>
      <p:sp>
        <p:nvSpPr>
          <p:cNvPr id="26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209" y="1428973"/>
            <a:ext cx="54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聂曼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皮尔逊决策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767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709688"/>
              </p:ext>
            </p:extLst>
          </p:nvPr>
        </p:nvGraphicFramePr>
        <p:xfrm>
          <a:off x="858838" y="2253875"/>
          <a:ext cx="5832648" cy="730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486" name="公式" r:id="rId3" imgW="3594100" imgH="482600" progId="Equation.3">
                  <p:embed/>
                </p:oleObj>
              </mc:Choice>
              <mc:Fallback>
                <p:oleObj name="公式" r:id="rId3" imgW="3594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8" y="2253875"/>
                        <a:ext cx="5832648" cy="730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Text Box 31"/>
          <p:cNvSpPr txBox="1">
            <a:spLocks noChangeArrowheads="1"/>
          </p:cNvSpPr>
          <p:nvPr/>
        </p:nvSpPr>
        <p:spPr bwMode="auto">
          <a:xfrm>
            <a:off x="6524017" y="2334944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 baseline="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=1</a:t>
            </a:r>
            <a:r>
              <a:rPr lang="zh-CN" altLang="en-US" sz="2400" baseline="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2400" baseline="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1748" name="Rectangle 32"/>
          <p:cNvSpPr>
            <a:spLocks noChangeArrowheads="1"/>
          </p:cNvSpPr>
          <p:nvPr/>
        </p:nvSpPr>
        <p:spPr bwMode="auto">
          <a:xfrm>
            <a:off x="382586" y="1855709"/>
            <a:ext cx="8169275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解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：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(1) 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计算</a:t>
            </a: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类概率密度函数</a:t>
            </a:r>
            <a:endParaRPr lang="zh-CN" altLang="en-US" sz="20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1749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6921"/>
              </p:ext>
            </p:extLst>
          </p:nvPr>
        </p:nvGraphicFramePr>
        <p:xfrm>
          <a:off x="1187624" y="3501008"/>
          <a:ext cx="1889252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487" name="公式" r:id="rId5" imgW="1091726" imgH="545863" progId="Equation.3">
                  <p:embed/>
                </p:oleObj>
              </mc:Choice>
              <mc:Fallback>
                <p:oleObj name="公式" r:id="rId5" imgW="1091726" imgH="5458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501008"/>
                        <a:ext cx="1889252" cy="93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950237"/>
              </p:ext>
            </p:extLst>
          </p:nvPr>
        </p:nvGraphicFramePr>
        <p:xfrm>
          <a:off x="3888147" y="3573016"/>
          <a:ext cx="3081486" cy="8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488" name="公式" r:id="rId7" imgW="1739900" imgH="495300" progId="Equation.3">
                  <p:embed/>
                </p:oleObj>
              </mc:Choice>
              <mc:Fallback>
                <p:oleObj name="公式" r:id="rId7" imgW="17399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8147" y="3573016"/>
                        <a:ext cx="3081486" cy="87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380" name="Group 36"/>
          <p:cNvGrpSpPr>
            <a:grpSpLocks/>
          </p:cNvGrpSpPr>
          <p:nvPr/>
        </p:nvGrpSpPr>
        <p:grpSpPr bwMode="auto">
          <a:xfrm>
            <a:off x="611560" y="4581128"/>
            <a:ext cx="6687020" cy="869216"/>
            <a:chOff x="267" y="2748"/>
            <a:chExt cx="4106" cy="471"/>
          </a:xfrm>
        </p:grpSpPr>
        <p:graphicFrame>
          <p:nvGraphicFramePr>
            <p:cNvPr id="31759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1311605"/>
                </p:ext>
              </p:extLst>
            </p:nvPr>
          </p:nvGraphicFramePr>
          <p:xfrm>
            <a:off x="267" y="2772"/>
            <a:ext cx="26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0489" name="公式" r:id="rId9" imgW="2832100" imgH="508000" progId="Equation.3">
                    <p:embed/>
                  </p:oleObj>
                </mc:Choice>
                <mc:Fallback>
                  <p:oleObj name="公式" r:id="rId9" imgW="28321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" y="2772"/>
                          <a:ext cx="26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0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1896115"/>
                </p:ext>
              </p:extLst>
            </p:nvPr>
          </p:nvGraphicFramePr>
          <p:xfrm>
            <a:off x="2881" y="2748"/>
            <a:ext cx="1492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0490" name="公式" r:id="rId11" imgW="1638300" imgH="508000" progId="Equation.3">
                    <p:embed/>
                  </p:oleObj>
                </mc:Choice>
                <mc:Fallback>
                  <p:oleObj name="公式" r:id="rId11" imgW="16383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2748"/>
                          <a:ext cx="1492" cy="4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383" name="Group 39"/>
          <p:cNvGrpSpPr>
            <a:grpSpLocks/>
          </p:cNvGrpSpPr>
          <p:nvPr/>
        </p:nvGrpSpPr>
        <p:grpSpPr bwMode="auto">
          <a:xfrm>
            <a:off x="720725" y="5475297"/>
            <a:ext cx="5889614" cy="887634"/>
            <a:chOff x="371" y="3432"/>
            <a:chExt cx="3733" cy="443"/>
          </a:xfrm>
        </p:grpSpPr>
        <p:graphicFrame>
          <p:nvGraphicFramePr>
            <p:cNvPr id="31757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2677219"/>
                </p:ext>
              </p:extLst>
            </p:nvPr>
          </p:nvGraphicFramePr>
          <p:xfrm>
            <a:off x="371" y="3432"/>
            <a:ext cx="2532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0491" name="公式" r:id="rId13" imgW="2768600" imgH="508000" progId="Equation.3">
                    <p:embed/>
                  </p:oleObj>
                </mc:Choice>
                <mc:Fallback>
                  <p:oleObj name="公式" r:id="rId13" imgW="27686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" y="3432"/>
                          <a:ext cx="2532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8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4241732"/>
                </p:ext>
              </p:extLst>
            </p:nvPr>
          </p:nvGraphicFramePr>
          <p:xfrm>
            <a:off x="2903" y="3486"/>
            <a:ext cx="1201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0492" name="公式" r:id="rId15" imgW="1689100" imgH="508000" progId="Equation.3">
                    <p:embed/>
                  </p:oleObj>
                </mc:Choice>
                <mc:Fallback>
                  <p:oleObj name="公式" r:id="rId15" imgW="16891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3" y="3486"/>
                          <a:ext cx="1201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753" name="Group 46"/>
          <p:cNvGrpSpPr>
            <a:grpSpLocks/>
          </p:cNvGrpSpPr>
          <p:nvPr/>
        </p:nvGrpSpPr>
        <p:grpSpPr bwMode="auto">
          <a:xfrm>
            <a:off x="858838" y="3068960"/>
            <a:ext cx="7048500" cy="411163"/>
            <a:chOff x="555" y="1568"/>
            <a:chExt cx="4440" cy="259"/>
          </a:xfrm>
        </p:grpSpPr>
        <p:sp>
          <p:nvSpPr>
            <p:cNvPr id="31754" name="Rectangle 33"/>
            <p:cNvSpPr>
              <a:spLocks noChangeArrowheads="1"/>
            </p:cNvSpPr>
            <p:nvPr/>
          </p:nvSpPr>
          <p:spPr bwMode="auto">
            <a:xfrm>
              <a:off x="555" y="1574"/>
              <a:ext cx="4440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已知                       ，                      </a:t>
              </a:r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，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又计算得：</a:t>
              </a:r>
            </a:p>
          </p:txBody>
        </p:sp>
        <p:graphicFrame>
          <p:nvGraphicFramePr>
            <p:cNvPr id="31755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1566733"/>
                </p:ext>
              </p:extLst>
            </p:nvPr>
          </p:nvGraphicFramePr>
          <p:xfrm>
            <a:off x="930" y="1568"/>
            <a:ext cx="985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0493" name="公式" r:id="rId17" imgW="825500" imgH="241300" progId="Equation.3">
                    <p:embed/>
                  </p:oleObj>
                </mc:Choice>
                <mc:Fallback>
                  <p:oleObj name="公式" r:id="rId17" imgW="8255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568"/>
                          <a:ext cx="985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6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4902266"/>
                </p:ext>
              </p:extLst>
            </p:nvPr>
          </p:nvGraphicFramePr>
          <p:xfrm>
            <a:off x="1927" y="1578"/>
            <a:ext cx="101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0494" name="公式" r:id="rId19" imgW="723586" imgH="241195" progId="Equation.3">
                    <p:embed/>
                  </p:oleObj>
                </mc:Choice>
                <mc:Fallback>
                  <p:oleObj name="公式" r:id="rId19" imgW="723586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1578"/>
                          <a:ext cx="101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93</a:t>
            </a:fld>
            <a:endParaRPr lang="en-US" altLang="zh-CN" sz="2800" dirty="0"/>
          </a:p>
        </p:txBody>
      </p:sp>
      <p:sp>
        <p:nvSpPr>
          <p:cNvPr id="18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209" y="1428973"/>
            <a:ext cx="54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聂曼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皮尔逊决策（续）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337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479739" y="2029758"/>
            <a:ext cx="232886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(2)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求似然比 </a:t>
            </a:r>
          </a:p>
        </p:txBody>
      </p:sp>
      <p:graphicFrame>
        <p:nvGraphicFramePr>
          <p:cNvPr id="327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872438"/>
              </p:ext>
            </p:extLst>
          </p:nvPr>
        </p:nvGraphicFramePr>
        <p:xfrm>
          <a:off x="685800" y="2432049"/>
          <a:ext cx="7045027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46" name="公式" r:id="rId3" imgW="3924300" imgH="444500" progId="Equation.3">
                  <p:embed/>
                </p:oleObj>
              </mc:Choice>
              <mc:Fallback>
                <p:oleObj name="公式" r:id="rId3" imgW="39243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432049"/>
                        <a:ext cx="7045027" cy="780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707" name="Group 51"/>
          <p:cNvGrpSpPr>
            <a:grpSpLocks/>
          </p:cNvGrpSpPr>
          <p:nvPr/>
        </p:nvGrpSpPr>
        <p:grpSpPr bwMode="auto">
          <a:xfrm>
            <a:off x="2280911" y="3871510"/>
            <a:ext cx="4214813" cy="927100"/>
            <a:chOff x="611" y="613"/>
            <a:chExt cx="2655" cy="584"/>
          </a:xfrm>
        </p:grpSpPr>
        <p:graphicFrame>
          <p:nvGraphicFramePr>
            <p:cNvPr id="32793" name="Object 52"/>
            <p:cNvGraphicFramePr>
              <a:graphicFrameLocks noChangeAspect="1"/>
            </p:cNvGraphicFramePr>
            <p:nvPr/>
          </p:nvGraphicFramePr>
          <p:xfrm>
            <a:off x="832" y="773"/>
            <a:ext cx="825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47" name="公式" r:id="rId5" imgW="685502" imgH="215806" progId="Equation.3">
                    <p:embed/>
                  </p:oleObj>
                </mc:Choice>
                <mc:Fallback>
                  <p:oleObj name="公式" r:id="rId5" imgW="685502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2" y="773"/>
                          <a:ext cx="825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4" name="Object 53"/>
            <p:cNvGraphicFramePr>
              <a:graphicFrameLocks noChangeAspect="1"/>
            </p:cNvGraphicFramePr>
            <p:nvPr/>
          </p:nvGraphicFramePr>
          <p:xfrm>
            <a:off x="1664" y="784"/>
            <a:ext cx="149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48" name="公式" r:id="rId7" imgW="126835" imgH="202936" progId="Equation.3">
                    <p:embed/>
                  </p:oleObj>
                </mc:Choice>
                <mc:Fallback>
                  <p:oleObj name="公式" r:id="rId7" imgW="126835" imgH="2029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4" y="784"/>
                          <a:ext cx="149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5" name="Object 54"/>
            <p:cNvGraphicFramePr>
              <a:graphicFrameLocks noChangeAspect="1"/>
            </p:cNvGraphicFramePr>
            <p:nvPr/>
          </p:nvGraphicFramePr>
          <p:xfrm>
            <a:off x="1819" y="808"/>
            <a:ext cx="183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49" name="公式" r:id="rId9" imgW="152268" imgH="164957" progId="Equation.3">
                    <p:embed/>
                  </p:oleObj>
                </mc:Choice>
                <mc:Fallback>
                  <p:oleObj name="公式" r:id="rId9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9" y="808"/>
                          <a:ext cx="183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6" name="Object 55"/>
            <p:cNvGraphicFramePr>
              <a:graphicFrameLocks noChangeAspect="1"/>
            </p:cNvGraphicFramePr>
            <p:nvPr/>
          </p:nvGraphicFramePr>
          <p:xfrm>
            <a:off x="2441" y="613"/>
            <a:ext cx="825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50" name="公式" r:id="rId11" imgW="571252" imgH="482391" progId="Equation.3">
                    <p:embed/>
                  </p:oleObj>
                </mc:Choice>
                <mc:Fallback>
                  <p:oleObj name="公式" r:id="rId11" imgW="571252" imgH="4823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1" y="613"/>
                          <a:ext cx="825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97" name="Rectangle 56"/>
            <p:cNvSpPr>
              <a:spLocks noChangeArrowheads="1"/>
            </p:cNvSpPr>
            <p:nvPr/>
          </p:nvSpPr>
          <p:spPr bwMode="auto">
            <a:xfrm>
              <a:off x="611" y="751"/>
              <a:ext cx="2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zh-CN" altLang="en-US" sz="2000" baseline="0" dirty="0">
                  <a:solidFill>
                    <a:srgbClr val="003366"/>
                  </a:solidFill>
                </a:rPr>
                <a:t>若</a:t>
              </a:r>
            </a:p>
          </p:txBody>
        </p:sp>
        <p:sp>
          <p:nvSpPr>
            <p:cNvPr id="32798" name="Rectangle 57"/>
            <p:cNvSpPr>
              <a:spLocks noChangeArrowheads="1"/>
            </p:cNvSpPr>
            <p:nvPr/>
          </p:nvSpPr>
          <p:spPr bwMode="auto">
            <a:xfrm>
              <a:off x="2021" y="751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zh-CN" altLang="en-US" sz="2000" baseline="0" dirty="0">
                  <a:solidFill>
                    <a:srgbClr val="003366"/>
                  </a:solidFill>
                </a:rPr>
                <a:t>，则</a:t>
              </a:r>
            </a:p>
          </p:txBody>
        </p:sp>
      </p:grpSp>
      <p:sp>
        <p:nvSpPr>
          <p:cNvPr id="70715" name="Rectangle 59"/>
          <p:cNvSpPr>
            <a:spLocks noChangeArrowheads="1"/>
          </p:cNvSpPr>
          <p:nvPr/>
        </p:nvSpPr>
        <p:spPr bwMode="auto">
          <a:xfrm>
            <a:off x="479739" y="3713662"/>
            <a:ext cx="232886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(3)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求判别式</a:t>
            </a:r>
          </a:p>
        </p:txBody>
      </p:sp>
      <p:sp>
        <p:nvSpPr>
          <p:cNvPr id="70716" name="Rectangle 60"/>
          <p:cNvSpPr>
            <a:spLocks noChangeArrowheads="1"/>
          </p:cNvSpPr>
          <p:nvPr/>
        </p:nvSpPr>
        <p:spPr bwMode="auto">
          <a:xfrm>
            <a:off x="922805" y="4133915"/>
            <a:ext cx="232886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决策规则： </a:t>
            </a:r>
          </a:p>
        </p:txBody>
      </p:sp>
      <p:sp>
        <p:nvSpPr>
          <p:cNvPr id="70717" name="Rectangle 61"/>
          <p:cNvSpPr>
            <a:spLocks noChangeArrowheads="1"/>
          </p:cNvSpPr>
          <p:nvPr/>
        </p:nvSpPr>
        <p:spPr bwMode="auto">
          <a:xfrm>
            <a:off x="956318" y="4669366"/>
            <a:ext cx="255420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两边取自然对数，有 </a:t>
            </a:r>
          </a:p>
        </p:txBody>
      </p:sp>
      <p:graphicFrame>
        <p:nvGraphicFramePr>
          <p:cNvPr id="70720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915144"/>
              </p:ext>
            </p:extLst>
          </p:nvPr>
        </p:nvGraphicFramePr>
        <p:xfrm>
          <a:off x="3361031" y="4621273"/>
          <a:ext cx="8016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51" name="公式" r:id="rId13" imgW="355292" imgH="215713" progId="Equation.3">
                  <p:embed/>
                </p:oleObj>
              </mc:Choice>
              <mc:Fallback>
                <p:oleObj name="公式" r:id="rId13" imgW="355292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1031" y="4621273"/>
                        <a:ext cx="8016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19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77440"/>
              </p:ext>
            </p:extLst>
          </p:nvPr>
        </p:nvGraphicFramePr>
        <p:xfrm>
          <a:off x="4081111" y="4680947"/>
          <a:ext cx="28098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52" name="公式" r:id="rId15" imgW="126835" imgH="202936" progId="Equation.3">
                  <p:embed/>
                </p:oleObj>
              </mc:Choice>
              <mc:Fallback>
                <p:oleObj name="公式" r:id="rId15" imgW="126835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111" y="4680947"/>
                        <a:ext cx="28098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18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445898"/>
              </p:ext>
            </p:extLst>
          </p:nvPr>
        </p:nvGraphicFramePr>
        <p:xfrm>
          <a:off x="4423242" y="4634797"/>
          <a:ext cx="67151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53" name="公式" r:id="rId16" imgW="291973" imgH="203112" progId="Equation.3">
                  <p:embed/>
                </p:oleObj>
              </mc:Choice>
              <mc:Fallback>
                <p:oleObj name="公式" r:id="rId16" imgW="291973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3242" y="4634797"/>
                        <a:ext cx="67151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Rectangle 66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723" name="Rectangle 67"/>
          <p:cNvSpPr>
            <a:spLocks noChangeArrowheads="1"/>
          </p:cNvSpPr>
          <p:nvPr/>
        </p:nvSpPr>
        <p:spPr bwMode="auto">
          <a:xfrm>
            <a:off x="0" y="3538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731" name="Rectangle 75"/>
          <p:cNvSpPr>
            <a:spLocks noChangeArrowheads="1"/>
          </p:cNvSpPr>
          <p:nvPr/>
        </p:nvSpPr>
        <p:spPr bwMode="auto">
          <a:xfrm>
            <a:off x="956318" y="5317438"/>
            <a:ext cx="12718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得判别式 </a:t>
            </a:r>
          </a:p>
        </p:txBody>
      </p:sp>
      <p:grpSp>
        <p:nvGrpSpPr>
          <p:cNvPr id="70732" name="Group 76"/>
          <p:cNvGrpSpPr>
            <a:grpSpLocks/>
          </p:cNvGrpSpPr>
          <p:nvPr/>
        </p:nvGrpSpPr>
        <p:grpSpPr bwMode="auto">
          <a:xfrm>
            <a:off x="2098676" y="5082876"/>
            <a:ext cx="4264025" cy="1014412"/>
            <a:chOff x="1061" y="627"/>
            <a:chExt cx="2686" cy="639"/>
          </a:xfrm>
        </p:grpSpPr>
        <p:graphicFrame>
          <p:nvGraphicFramePr>
            <p:cNvPr id="32787" name="Object 77"/>
            <p:cNvGraphicFramePr>
              <a:graphicFrameLocks noChangeAspect="1"/>
            </p:cNvGraphicFramePr>
            <p:nvPr/>
          </p:nvGraphicFramePr>
          <p:xfrm>
            <a:off x="1380" y="802"/>
            <a:ext cx="18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54" name="公式" r:id="rId18" imgW="152268" imgH="215713" progId="Equation.3">
                    <p:embed/>
                  </p:oleObj>
                </mc:Choice>
                <mc:Fallback>
                  <p:oleObj name="公式" r:id="rId18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0" y="802"/>
                          <a:ext cx="18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8" name="Object 78"/>
            <p:cNvGraphicFramePr>
              <a:graphicFrameLocks noChangeAspect="1"/>
            </p:cNvGraphicFramePr>
            <p:nvPr/>
          </p:nvGraphicFramePr>
          <p:xfrm>
            <a:off x="1591" y="814"/>
            <a:ext cx="15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55" name="公式" r:id="rId20" imgW="126835" imgH="202936" progId="Equation.3">
                    <p:embed/>
                  </p:oleObj>
                </mc:Choice>
                <mc:Fallback>
                  <p:oleObj name="公式" r:id="rId20" imgW="126835" imgH="2029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1" y="814"/>
                          <a:ext cx="15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9" name="Object 79"/>
            <p:cNvGraphicFramePr>
              <a:graphicFrameLocks noChangeAspect="1"/>
            </p:cNvGraphicFramePr>
            <p:nvPr/>
          </p:nvGraphicFramePr>
          <p:xfrm>
            <a:off x="1811" y="689"/>
            <a:ext cx="641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56" name="公式" r:id="rId22" imgW="520474" imgH="393529" progId="Equation.3">
                    <p:embed/>
                  </p:oleObj>
                </mc:Choice>
                <mc:Fallback>
                  <p:oleObj name="公式" r:id="rId22" imgW="520474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1" y="689"/>
                          <a:ext cx="641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0" name="Object 80"/>
            <p:cNvGraphicFramePr>
              <a:graphicFrameLocks noChangeAspect="1"/>
            </p:cNvGraphicFramePr>
            <p:nvPr/>
          </p:nvGraphicFramePr>
          <p:xfrm>
            <a:off x="2908" y="627"/>
            <a:ext cx="839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57" name="公式" r:id="rId24" imgW="571252" imgH="482391" progId="Equation.3">
                    <p:embed/>
                  </p:oleObj>
                </mc:Choice>
                <mc:Fallback>
                  <p:oleObj name="公式" r:id="rId24" imgW="571252" imgH="4823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8" y="627"/>
                          <a:ext cx="839" cy="6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91" name="Rectangle 81"/>
            <p:cNvSpPr>
              <a:spLocks noChangeArrowheads="1"/>
            </p:cNvSpPr>
            <p:nvPr/>
          </p:nvSpPr>
          <p:spPr bwMode="auto">
            <a:xfrm>
              <a:off x="1061" y="801"/>
              <a:ext cx="31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altLang="zh-CN" sz="2000" baseline="0" dirty="0">
                  <a:solidFill>
                    <a:srgbClr val="003366"/>
                  </a:solidFill>
                </a:rPr>
                <a:t> </a:t>
              </a:r>
              <a:r>
                <a:rPr lang="zh-CN" altLang="en-US" sz="2000" baseline="0" dirty="0">
                  <a:solidFill>
                    <a:srgbClr val="003366"/>
                  </a:solidFill>
                  <a:cs typeface="Times New Roman" pitchFamily="18" charset="0"/>
                </a:rPr>
                <a:t>若</a:t>
              </a:r>
              <a:endParaRPr lang="zh-CN" altLang="en-US" sz="2000" baseline="0" dirty="0">
                <a:solidFill>
                  <a:srgbClr val="003366"/>
                </a:solidFill>
              </a:endParaRPr>
            </a:p>
          </p:txBody>
        </p:sp>
        <p:sp>
          <p:nvSpPr>
            <p:cNvPr id="32792" name="Rectangle 82"/>
            <p:cNvSpPr>
              <a:spLocks noChangeArrowheads="1"/>
            </p:cNvSpPr>
            <p:nvPr/>
          </p:nvSpPr>
          <p:spPr bwMode="auto">
            <a:xfrm>
              <a:off x="2433" y="802"/>
              <a:ext cx="43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3366"/>
                  </a:solidFill>
                  <a:cs typeface="Times New Roman" pitchFamily="18" charset="0"/>
                </a:rPr>
                <a:t>，则</a:t>
              </a:r>
              <a:endParaRPr lang="zh-CN" altLang="en-US" sz="2000" baseline="0" dirty="0">
                <a:solidFill>
                  <a:srgbClr val="003366"/>
                </a:solidFill>
              </a:endParaRPr>
            </a:p>
          </p:txBody>
        </p:sp>
      </p:grpSp>
      <p:sp>
        <p:nvSpPr>
          <p:cNvPr id="70739" name="Rectangle 83"/>
          <p:cNvSpPr>
            <a:spLocks noChangeArrowheads="1"/>
          </p:cNvSpPr>
          <p:nvPr/>
        </p:nvSpPr>
        <p:spPr bwMode="auto">
          <a:xfrm>
            <a:off x="6529383" y="5361877"/>
            <a:ext cx="122851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4-62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 </a:t>
            </a:r>
          </a:p>
        </p:txBody>
      </p: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94</a:t>
            </a:fld>
            <a:endParaRPr lang="en-US" altLang="zh-CN" sz="2800" dirty="0"/>
          </a:p>
        </p:txBody>
      </p:sp>
      <p:sp>
        <p:nvSpPr>
          <p:cNvPr id="36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3209" y="1428973"/>
            <a:ext cx="54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聂曼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皮尔逊决策（续）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394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15" grpId="0"/>
      <p:bldP spid="70716" grpId="0"/>
      <p:bldP spid="70717" grpId="0"/>
      <p:bldP spid="70723" grpId="0" animBg="1"/>
      <p:bldP spid="70731" grpId="0"/>
      <p:bldP spid="7073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66"/>
          <p:cNvGrpSpPr>
            <a:grpSpLocks/>
          </p:cNvGrpSpPr>
          <p:nvPr/>
        </p:nvGrpSpPr>
        <p:grpSpPr bwMode="auto">
          <a:xfrm>
            <a:off x="449608" y="2000404"/>
            <a:ext cx="3632200" cy="401638"/>
            <a:chOff x="560" y="328"/>
            <a:chExt cx="2288" cy="253"/>
          </a:xfrm>
        </p:grpSpPr>
        <p:sp>
          <p:nvSpPr>
            <p:cNvPr id="33809" name="Rectangle 65"/>
            <p:cNvSpPr>
              <a:spLocks noChangeArrowheads="1"/>
            </p:cNvSpPr>
            <p:nvPr/>
          </p:nvSpPr>
          <p:spPr bwMode="auto">
            <a:xfrm>
              <a:off x="560" y="328"/>
              <a:ext cx="228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en-US" altLang="zh-CN" sz="2000" baseline="0" dirty="0">
                  <a:solidFill>
                    <a:srgbClr val="003366"/>
                  </a:solidFill>
                </a:rPr>
                <a:t>(4) </a:t>
              </a:r>
              <a:r>
                <a:rPr lang="zh-CN" altLang="en-US" sz="2000" baseline="0" dirty="0">
                  <a:solidFill>
                    <a:srgbClr val="003366"/>
                  </a:solidFill>
                </a:rPr>
                <a:t>求似然比阈值</a:t>
              </a:r>
            </a:p>
          </p:txBody>
        </p:sp>
        <p:graphicFrame>
          <p:nvGraphicFramePr>
            <p:cNvPr id="33810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8671797"/>
                </p:ext>
              </p:extLst>
            </p:nvPr>
          </p:nvGraphicFramePr>
          <p:xfrm>
            <a:off x="1745" y="369"/>
            <a:ext cx="199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24" name="公式" r:id="rId3" imgW="152268" imgH="164957" progId="Equation.3">
                    <p:embed/>
                  </p:oleObj>
                </mc:Choice>
                <mc:Fallback>
                  <p:oleObj name="公式" r:id="rId3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5" y="369"/>
                          <a:ext cx="199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795" name="Group 90"/>
          <p:cNvGrpSpPr>
            <a:grpSpLocks/>
          </p:cNvGrpSpPr>
          <p:nvPr/>
        </p:nvGrpSpPr>
        <p:grpSpPr bwMode="auto">
          <a:xfrm>
            <a:off x="793347" y="2402042"/>
            <a:ext cx="3622675" cy="401638"/>
            <a:chOff x="648" y="510"/>
            <a:chExt cx="2282" cy="253"/>
          </a:xfrm>
        </p:grpSpPr>
        <p:sp>
          <p:nvSpPr>
            <p:cNvPr id="33806" name="Rectangle 69"/>
            <p:cNvSpPr>
              <a:spLocks noChangeArrowheads="1"/>
            </p:cNvSpPr>
            <p:nvPr/>
          </p:nvSpPr>
          <p:spPr bwMode="auto">
            <a:xfrm>
              <a:off x="648" y="510"/>
              <a:ext cx="228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3366"/>
                  </a:solidFill>
                </a:rPr>
                <a:t>由        与   </a:t>
              </a:r>
              <a:r>
                <a:rPr lang="zh-CN" altLang="en-US" sz="2000" baseline="0" dirty="0" smtClean="0">
                  <a:solidFill>
                    <a:srgbClr val="003366"/>
                  </a:solidFill>
                </a:rPr>
                <a:t>的</a:t>
              </a:r>
              <a:r>
                <a:rPr lang="zh-CN" altLang="en-US" sz="2000" baseline="0" dirty="0">
                  <a:solidFill>
                    <a:srgbClr val="003366"/>
                  </a:solidFill>
                </a:rPr>
                <a:t>关系有</a:t>
              </a:r>
            </a:p>
          </p:txBody>
        </p:sp>
        <p:graphicFrame>
          <p:nvGraphicFramePr>
            <p:cNvPr id="33807" name="Object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306073"/>
                </p:ext>
              </p:extLst>
            </p:nvPr>
          </p:nvGraphicFramePr>
          <p:xfrm>
            <a:off x="864" y="524"/>
            <a:ext cx="336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25" name="公式" r:id="rId5" imgW="355292" imgH="215713" progId="Equation.3">
                    <p:embed/>
                  </p:oleObj>
                </mc:Choice>
                <mc:Fallback>
                  <p:oleObj name="公式" r:id="rId5" imgW="355292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524"/>
                          <a:ext cx="336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8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367678"/>
                </p:ext>
              </p:extLst>
            </p:nvPr>
          </p:nvGraphicFramePr>
          <p:xfrm>
            <a:off x="1300" y="537"/>
            <a:ext cx="187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26" name="公式" r:id="rId7" imgW="152268" imgH="164957" progId="Equation.3">
                    <p:embed/>
                  </p:oleObj>
                </mc:Choice>
                <mc:Fallback>
                  <p:oleObj name="公式" r:id="rId7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0" y="537"/>
                          <a:ext cx="187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79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397091"/>
              </p:ext>
            </p:extLst>
          </p:nvPr>
        </p:nvGraphicFramePr>
        <p:xfrm>
          <a:off x="461963" y="2780753"/>
          <a:ext cx="3256960" cy="626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27" name="公式" r:id="rId8" imgW="1472561" imgH="317362" progId="Equation.3">
                  <p:embed/>
                </p:oleObj>
              </mc:Choice>
              <mc:Fallback>
                <p:oleObj name="公式" r:id="rId8" imgW="1472561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2780753"/>
                        <a:ext cx="3256960" cy="6265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119119"/>
              </p:ext>
            </p:extLst>
          </p:nvPr>
        </p:nvGraphicFramePr>
        <p:xfrm>
          <a:off x="3563888" y="2602861"/>
          <a:ext cx="4896544" cy="906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28" name="公式" r:id="rId10" imgW="2438400" imgH="482600" progId="Equation.3">
                  <p:embed/>
                </p:oleObj>
              </mc:Choice>
              <mc:Fallback>
                <p:oleObj name="公式" r:id="rId10" imgW="2438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602861"/>
                        <a:ext cx="4896544" cy="906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10" name="Rectangle 78"/>
          <p:cNvSpPr>
            <a:spLocks noChangeArrowheads="1"/>
          </p:cNvSpPr>
          <p:nvPr/>
        </p:nvSpPr>
        <p:spPr bwMode="auto">
          <a:xfrm>
            <a:off x="434713" y="3702153"/>
            <a:ext cx="428544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分离积分，向正态分布表的标准形式</a:t>
            </a:r>
          </a:p>
        </p:txBody>
      </p:sp>
      <p:sp>
        <p:nvSpPr>
          <p:cNvPr id="69713" name="Rectangle 81"/>
          <p:cNvSpPr>
            <a:spLocks noChangeArrowheads="1"/>
          </p:cNvSpPr>
          <p:nvPr/>
        </p:nvSpPr>
        <p:spPr bwMode="auto">
          <a:xfrm>
            <a:off x="530780" y="4293096"/>
            <a:ext cx="120768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变换，有</a:t>
            </a:r>
          </a:p>
        </p:txBody>
      </p:sp>
      <p:graphicFrame>
        <p:nvGraphicFramePr>
          <p:cNvPr id="6971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670303"/>
              </p:ext>
            </p:extLst>
          </p:nvPr>
        </p:nvGraphicFramePr>
        <p:xfrm>
          <a:off x="1835696" y="4120959"/>
          <a:ext cx="6353968" cy="823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29" name="公式" r:id="rId12" imgW="3771900" imgH="508000" progId="Equation.3">
                  <p:embed/>
                </p:oleObj>
              </mc:Choice>
              <mc:Fallback>
                <p:oleObj name="公式" r:id="rId12" imgW="3771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120959"/>
                        <a:ext cx="6353968" cy="823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719" name="Group 87"/>
          <p:cNvGrpSpPr>
            <a:grpSpLocks/>
          </p:cNvGrpSpPr>
          <p:nvPr/>
        </p:nvGrpSpPr>
        <p:grpSpPr bwMode="auto">
          <a:xfrm>
            <a:off x="530780" y="5229200"/>
            <a:ext cx="2517775" cy="430213"/>
            <a:chOff x="303" y="3741"/>
            <a:chExt cx="1586" cy="271"/>
          </a:xfrm>
        </p:grpSpPr>
        <p:sp>
          <p:nvSpPr>
            <p:cNvPr id="33804" name="Rectangle 86"/>
            <p:cNvSpPr>
              <a:spLocks noChangeArrowheads="1"/>
            </p:cNvSpPr>
            <p:nvPr/>
          </p:nvSpPr>
          <p:spPr bwMode="auto">
            <a:xfrm>
              <a:off x="303" y="3756"/>
              <a:ext cx="158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令                   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有：</a:t>
              </a:r>
            </a:p>
          </p:txBody>
        </p:sp>
        <p:graphicFrame>
          <p:nvGraphicFramePr>
            <p:cNvPr id="33805" name="Object 84"/>
            <p:cNvGraphicFramePr>
              <a:graphicFrameLocks noChangeAspect="1"/>
            </p:cNvGraphicFramePr>
            <p:nvPr/>
          </p:nvGraphicFramePr>
          <p:xfrm>
            <a:off x="539" y="3741"/>
            <a:ext cx="76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30" name="公式" r:id="rId14" imgW="622030" imgH="215806" progId="Equation.3">
                    <p:embed/>
                  </p:oleObj>
                </mc:Choice>
                <mc:Fallback>
                  <p:oleObj name="公式" r:id="rId14" imgW="62203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" y="3741"/>
                          <a:ext cx="76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720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776582"/>
              </p:ext>
            </p:extLst>
          </p:nvPr>
        </p:nvGraphicFramePr>
        <p:xfrm>
          <a:off x="2577435" y="5085184"/>
          <a:ext cx="3787303" cy="766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31" name="公式" r:id="rId16" imgW="2095500" imgH="482600" progId="Equation.3">
                  <p:embed/>
                </p:oleObj>
              </mc:Choice>
              <mc:Fallback>
                <p:oleObj name="公式" r:id="rId16" imgW="2095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7435" y="5085184"/>
                        <a:ext cx="3787303" cy="7668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95</a:t>
            </a:fld>
            <a:endParaRPr lang="en-US" altLang="zh-CN" sz="2800" dirty="0"/>
          </a:p>
        </p:txBody>
      </p:sp>
      <p:sp>
        <p:nvSpPr>
          <p:cNvPr id="20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3209" y="1428973"/>
            <a:ext cx="54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聂曼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皮尔逊决策（续）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688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10" grpId="0"/>
      <p:bldP spid="697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96</a:t>
            </a:fld>
            <a:endParaRPr lang="en-US" altLang="zh-CN" sz="2800" dirty="0"/>
          </a:p>
        </p:txBody>
      </p:sp>
      <p:sp>
        <p:nvSpPr>
          <p:cNvPr id="22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3209" y="1428973"/>
            <a:ext cx="532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/>
              <a:t>聂曼</a:t>
            </a:r>
            <a:r>
              <a:rPr lang="en-US" altLang="zh-CN" sz="2400" dirty="0"/>
              <a:t>-</a:t>
            </a:r>
            <a:r>
              <a:rPr lang="zh-CN" altLang="en-US" sz="2400" dirty="0"/>
              <a:t>皮尔逊决策（</a:t>
            </a:r>
            <a:r>
              <a:rPr lang="zh-CN" altLang="en-US" sz="2400" dirty="0" smtClean="0"/>
              <a:t>续）</a:t>
            </a:r>
            <a:endParaRPr lang="zh-CN" altLang="en-US" sz="2400" dirty="0"/>
          </a:p>
        </p:txBody>
      </p:sp>
      <p:pic>
        <p:nvPicPr>
          <p:cNvPr id="8" name="Picture 1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39"/>
            <a:ext cx="7250013" cy="432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1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"/>
          <p:cNvSpPr>
            <a:spLocks noChangeArrowheads="1"/>
          </p:cNvSpPr>
          <p:nvPr/>
        </p:nvSpPr>
        <p:spPr bwMode="auto">
          <a:xfrm>
            <a:off x="359224" y="2060848"/>
            <a:ext cx="580231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查正态分布数值表，要求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000" i="1" baseline="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)=0.046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。 </a:t>
            </a:r>
          </a:p>
        </p:txBody>
      </p:sp>
      <p:sp>
        <p:nvSpPr>
          <p:cNvPr id="34820" name="Rectangle 10"/>
          <p:cNvSpPr>
            <a:spLocks noChangeArrowheads="1"/>
          </p:cNvSpPr>
          <p:nvPr/>
        </p:nvSpPr>
        <p:spPr bwMode="auto">
          <a:xfrm>
            <a:off x="0" y="2871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48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339865"/>
              </p:ext>
            </p:extLst>
          </p:nvPr>
        </p:nvGraphicFramePr>
        <p:xfrm>
          <a:off x="509844" y="2463139"/>
          <a:ext cx="26511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95" name="公式" r:id="rId3" imgW="1435100" imgH="393700" progId="Equation.3">
                  <p:embed/>
                </p:oleObj>
              </mc:Choice>
              <mc:Fallback>
                <p:oleObj name="公式" r:id="rId3" imgW="1435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844" y="2463139"/>
                        <a:ext cx="26511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34823" name="Group 13"/>
          <p:cNvGrpSpPr>
            <a:grpSpLocks/>
          </p:cNvGrpSpPr>
          <p:nvPr/>
        </p:nvGrpSpPr>
        <p:grpSpPr bwMode="auto">
          <a:xfrm>
            <a:off x="359224" y="3273355"/>
            <a:ext cx="5048250" cy="401638"/>
            <a:chOff x="257" y="1039"/>
            <a:chExt cx="3180" cy="253"/>
          </a:xfrm>
        </p:grpSpPr>
        <p:sp>
          <p:nvSpPr>
            <p:cNvPr id="34843" name="Rectangle 8"/>
            <p:cNvSpPr>
              <a:spLocks noChangeArrowheads="1"/>
            </p:cNvSpPr>
            <p:nvPr/>
          </p:nvSpPr>
          <p:spPr bwMode="auto">
            <a:xfrm>
              <a:off x="257" y="1039"/>
              <a:ext cx="3180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en-US" altLang="zh-CN" sz="2000" baseline="0" dirty="0">
                  <a:solidFill>
                    <a:srgbClr val="000000"/>
                  </a:solidFill>
                  <a:latin typeface="Times New Roman" pitchFamily="18" charset="0"/>
                </a:rPr>
                <a:t>∴ 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在表上</a:t>
              </a:r>
              <a:r>
                <a:rPr lang="zh-CN" altLang="en-US" sz="2000" baseline="0" dirty="0" smtClean="0">
                  <a:solidFill>
                    <a:srgbClr val="000000"/>
                  </a:solidFill>
                  <a:latin typeface="Times New Roman" pitchFamily="18" charset="0"/>
                </a:rPr>
                <a:t>查                                           </a:t>
              </a:r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。</a:t>
              </a:r>
            </a:p>
          </p:txBody>
        </p:sp>
        <p:graphicFrame>
          <p:nvGraphicFramePr>
            <p:cNvPr id="34844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2790997"/>
                </p:ext>
              </p:extLst>
            </p:nvPr>
          </p:nvGraphicFramePr>
          <p:xfrm>
            <a:off x="1162" y="1039"/>
            <a:ext cx="1739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196" name="公式" r:id="rId5" imgW="1511300" imgH="215900" progId="Equation.3">
                    <p:embed/>
                  </p:oleObj>
                </mc:Choice>
                <mc:Fallback>
                  <p:oleObj name="公式" r:id="rId5" imgW="15113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2" y="1039"/>
                          <a:ext cx="1739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7240" name="Text Box 24"/>
          <p:cNvSpPr txBox="1">
            <a:spLocks noChangeArrowheads="1"/>
          </p:cNvSpPr>
          <p:nvPr/>
        </p:nvSpPr>
        <p:spPr bwMode="auto">
          <a:xfrm>
            <a:off x="214964" y="3861047"/>
            <a:ext cx="22225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aseline="0" dirty="0" smtClean="0">
                <a:solidFill>
                  <a:srgbClr val="000000"/>
                </a:solidFill>
                <a:latin typeface="Times New Roman" pitchFamily="18" charset="0"/>
              </a:rPr>
              <a:t>对应</a:t>
            </a:r>
            <a:r>
              <a:rPr lang="el-GR" altLang="zh-CN" sz="2000" baseline="0" dirty="0" smtClean="0">
                <a:solidFill>
                  <a:srgbClr val="000000"/>
                </a:solidFill>
                <a:latin typeface="Times New Roman" pitchFamily="18" charset="0"/>
              </a:rPr>
              <a:t>λ</a:t>
            </a:r>
            <a:r>
              <a:rPr lang="en-US" altLang="zh-CN" sz="2000" baseline="0" dirty="0">
                <a:solidFill>
                  <a:srgbClr val="990000"/>
                </a:solidFill>
                <a:latin typeface="Times New Roman" pitchFamily="18" charset="0"/>
              </a:rPr>
              <a:t>=1.69</a:t>
            </a:r>
          </a:p>
        </p:txBody>
      </p:sp>
      <p:grpSp>
        <p:nvGrpSpPr>
          <p:cNvPr id="137243" name="Group 27"/>
          <p:cNvGrpSpPr>
            <a:grpSpLocks/>
          </p:cNvGrpSpPr>
          <p:nvPr/>
        </p:nvGrpSpPr>
        <p:grpSpPr bwMode="auto">
          <a:xfrm>
            <a:off x="1979712" y="3841655"/>
            <a:ext cx="2222500" cy="403225"/>
            <a:chOff x="1400" y="3169"/>
            <a:chExt cx="1400" cy="254"/>
          </a:xfrm>
        </p:grpSpPr>
        <p:sp>
          <p:nvSpPr>
            <p:cNvPr id="34838" name="Rectangle 25"/>
            <p:cNvSpPr>
              <a:spLocks noChangeArrowheads="1"/>
            </p:cNvSpPr>
            <p:nvPr/>
          </p:nvSpPr>
          <p:spPr bwMode="auto">
            <a:xfrm>
              <a:off x="1400" y="3169"/>
              <a:ext cx="60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zh-CN" altLang="en-US" sz="2000" baseline="0" dirty="0">
                  <a:solidFill>
                    <a:srgbClr val="000000"/>
                  </a:solidFill>
                  <a:latin typeface="Times New Roman" pitchFamily="18" charset="0"/>
                </a:rPr>
                <a:t>，即</a:t>
              </a:r>
            </a:p>
          </p:txBody>
        </p:sp>
        <p:graphicFrame>
          <p:nvGraphicFramePr>
            <p:cNvPr id="34839" name="Object 26"/>
            <p:cNvGraphicFramePr>
              <a:graphicFrameLocks noChangeAspect="1"/>
            </p:cNvGraphicFramePr>
            <p:nvPr/>
          </p:nvGraphicFramePr>
          <p:xfrm>
            <a:off x="1855" y="3193"/>
            <a:ext cx="945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197" name="公式" r:id="rId7" imgW="672516" imgH="177646" progId="Equation.3">
                    <p:embed/>
                  </p:oleObj>
                </mc:Choice>
                <mc:Fallback>
                  <p:oleObj name="公式" r:id="rId7" imgW="672516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5" y="3193"/>
                          <a:ext cx="945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832" name="Rectangle 29"/>
          <p:cNvSpPr>
            <a:spLocks noChangeArrowheads="1"/>
          </p:cNvSpPr>
          <p:nvPr/>
        </p:nvSpPr>
        <p:spPr bwMode="auto">
          <a:xfrm>
            <a:off x="0" y="3228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13724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67597"/>
              </p:ext>
            </p:extLst>
          </p:nvPr>
        </p:nvGraphicFramePr>
        <p:xfrm>
          <a:off x="959942" y="4263338"/>
          <a:ext cx="2495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98" name="公式" r:id="rId9" imgW="1231366" imgH="393529" progId="Equation.3">
                  <p:embed/>
                </p:oleObj>
              </mc:Choice>
              <mc:Fallback>
                <p:oleObj name="公式" r:id="rId9" imgW="123136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942" y="4263338"/>
                        <a:ext cx="249555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46" name="Text Box 30"/>
          <p:cNvSpPr txBox="1">
            <a:spLocks noChangeArrowheads="1"/>
          </p:cNvSpPr>
          <p:nvPr/>
        </p:nvSpPr>
        <p:spPr bwMode="auto">
          <a:xfrm>
            <a:off x="467544" y="4509119"/>
            <a:ext cx="65246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有</a:t>
            </a:r>
          </a:p>
        </p:txBody>
      </p:sp>
      <p:sp>
        <p:nvSpPr>
          <p:cNvPr id="34835" name="Rectangle 32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13724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332458"/>
              </p:ext>
            </p:extLst>
          </p:nvPr>
        </p:nvGraphicFramePr>
        <p:xfrm>
          <a:off x="1462981" y="5044105"/>
          <a:ext cx="19875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99" name="公式" r:id="rId11" imgW="939800" imgH="228600" progId="Equation.3">
                  <p:embed/>
                </p:oleObj>
              </mc:Choice>
              <mc:Fallback>
                <p:oleObj name="公式" r:id="rId11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981" y="5044105"/>
                        <a:ext cx="19875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49" name="Text Box 33"/>
          <p:cNvSpPr txBox="1">
            <a:spLocks noChangeArrowheads="1"/>
          </p:cNvSpPr>
          <p:nvPr/>
        </p:nvSpPr>
        <p:spPr bwMode="auto">
          <a:xfrm>
            <a:off x="323209" y="5088229"/>
            <a:ext cx="14224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 anchorCtr="1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计算得</a:t>
            </a:r>
          </a:p>
        </p:txBody>
      </p:sp>
      <p:sp>
        <p:nvSpPr>
          <p:cNvPr id="29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97</a:t>
            </a:fld>
            <a:endParaRPr lang="en-US" altLang="zh-CN" sz="2800" dirty="0"/>
          </a:p>
        </p:txBody>
      </p:sp>
      <p:sp>
        <p:nvSpPr>
          <p:cNvPr id="30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209" y="1428973"/>
            <a:ext cx="532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/>
              <a:t>聂曼</a:t>
            </a:r>
            <a:r>
              <a:rPr lang="en-US" altLang="zh-CN" sz="2400" dirty="0"/>
              <a:t>-</a:t>
            </a:r>
            <a:r>
              <a:rPr lang="zh-CN" altLang="en-US" sz="2400" dirty="0"/>
              <a:t>皮尔逊决策（</a:t>
            </a:r>
            <a:r>
              <a:rPr lang="zh-CN" altLang="en-US" sz="2400" dirty="0" smtClean="0"/>
              <a:t>续）</a:t>
            </a:r>
            <a:endParaRPr lang="zh-CN" altLang="en-US" sz="2400" dirty="0"/>
          </a:p>
        </p:txBody>
      </p:sp>
      <p:pic>
        <p:nvPicPr>
          <p:cNvPr id="32" name="Picture 14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1428973"/>
            <a:ext cx="4211960" cy="488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5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72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72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7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7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7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7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0" grpId="0"/>
      <p:bldP spid="137240" grpId="1"/>
      <p:bldP spid="137246" grpId="0"/>
      <p:bldP spid="13724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ChangeArrowheads="1"/>
          </p:cNvSpPr>
          <p:nvPr/>
        </p:nvSpPr>
        <p:spPr bwMode="auto">
          <a:xfrm>
            <a:off x="520200" y="2060848"/>
            <a:ext cx="32162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由（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4-62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）式得判别界面：</a:t>
            </a:r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zh-CN" altLang="en-US" sz="2400" baseline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584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635251"/>
              </p:ext>
            </p:extLst>
          </p:nvPr>
        </p:nvGraphicFramePr>
        <p:xfrm>
          <a:off x="3491880" y="1870876"/>
          <a:ext cx="24542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78" name="公式" r:id="rId3" imgW="1320227" imgH="393529" progId="Equation.3">
                  <p:embed/>
                </p:oleObj>
              </mc:Choice>
              <mc:Fallback>
                <p:oleObj name="公式" r:id="rId3" imgW="132022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1870876"/>
                        <a:ext cx="24542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94" name="Picture 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69" y="2463005"/>
            <a:ext cx="5710465" cy="330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095" name="Rectangle 31"/>
          <p:cNvSpPr>
            <a:spLocks noChangeArrowheads="1"/>
          </p:cNvSpPr>
          <p:nvPr/>
        </p:nvSpPr>
        <p:spPr bwMode="auto">
          <a:xfrm>
            <a:off x="2752725" y="5905500"/>
            <a:ext cx="3714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图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4.12   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聂曼</a:t>
            </a:r>
            <a:r>
              <a:rPr lang="en-US" altLang="zh-CN" sz="2000" baseline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zh-CN" altLang="en-US" sz="2000" baseline="0" dirty="0">
                <a:solidFill>
                  <a:srgbClr val="000000"/>
                </a:solidFill>
                <a:latin typeface="Times New Roman" pitchFamily="18" charset="0"/>
              </a:rPr>
              <a:t>皮尔逊决策结果</a:t>
            </a:r>
          </a:p>
        </p:txBody>
      </p: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98</a:t>
            </a:fld>
            <a:endParaRPr lang="en-US" altLang="zh-CN" sz="2800" dirty="0"/>
          </a:p>
        </p:txBody>
      </p:sp>
      <p:sp>
        <p:nvSpPr>
          <p:cNvPr id="22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3209" y="1428973"/>
            <a:ext cx="532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4.4-3 </a:t>
            </a:r>
            <a:r>
              <a:rPr lang="zh-CN" altLang="en-US" sz="2400" dirty="0" smtClean="0"/>
              <a:t>例子</a:t>
            </a:r>
            <a:r>
              <a:rPr lang="en-US" altLang="zh-CN" sz="2400" dirty="0" smtClean="0"/>
              <a:t>-</a:t>
            </a:r>
            <a:r>
              <a:rPr lang="zh-CN" altLang="en-US" sz="2400" dirty="0"/>
              <a:t>聂曼</a:t>
            </a:r>
            <a:r>
              <a:rPr lang="en-US" altLang="zh-CN" sz="2400" dirty="0"/>
              <a:t>-</a:t>
            </a:r>
            <a:r>
              <a:rPr lang="zh-CN" altLang="en-US" sz="2400" dirty="0"/>
              <a:t>皮尔逊决策（</a:t>
            </a:r>
            <a:r>
              <a:rPr lang="zh-CN" altLang="en-US" sz="2400" dirty="0" smtClean="0"/>
              <a:t>续）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097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nimBg="1"/>
      <p:bldP spid="8809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8575675" y="6318283"/>
            <a:ext cx="568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9A19B9-F03F-4395-8C85-1C7871C3CDFC}" type="slidenum">
              <a:rPr lang="en-US" altLang="zh-CN" sz="2800"/>
              <a:pPr eaLnBrk="1" hangingPunct="1">
                <a:spcBef>
                  <a:spcPct val="0"/>
                </a:spcBef>
                <a:buFontTx/>
                <a:buNone/>
              </a:pPr>
              <a:t>99</a:t>
            </a:fld>
            <a:endParaRPr lang="en-US" altLang="zh-CN" sz="2800" dirty="0"/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>
          <a:xfrm>
            <a:off x="685800" y="609600"/>
            <a:ext cx="7702550" cy="9461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 smtClean="0"/>
              <a:t>4.4 </a:t>
            </a:r>
            <a:r>
              <a:rPr lang="zh-CN" altLang="en-US" kern="0" dirty="0" smtClean="0"/>
              <a:t>聂曼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皮尔逊决策</a:t>
            </a:r>
          </a:p>
        </p:txBody>
      </p:sp>
      <p:sp>
        <p:nvSpPr>
          <p:cNvPr id="5" name="Rectangle 23"/>
          <p:cNvSpPr>
            <a:spLocks noChangeArrowheads="1"/>
          </p:cNvSpPr>
          <p:nvPr/>
        </p:nvSpPr>
        <p:spPr bwMode="auto">
          <a:xfrm>
            <a:off x="395536" y="1474467"/>
            <a:ext cx="6093633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4. 4 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聂曼</a:t>
            </a:r>
            <a:r>
              <a:rPr lang="en-US" altLang="zh-CN" sz="2400" baseline="0" dirty="0" smtClean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zh-CN" altLang="en-US" sz="2400" baseline="0" dirty="0" smtClean="0">
                <a:solidFill>
                  <a:srgbClr val="000000"/>
                </a:solidFill>
                <a:latin typeface="Times New Roman" pitchFamily="18" charset="0"/>
              </a:rPr>
              <a:t>皮尔逊决策与贝叶斯决策比较表</a:t>
            </a:r>
            <a:endParaRPr lang="zh-CN" altLang="en-US" sz="2400" baseline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006835"/>
                  </p:ext>
                </p:extLst>
              </p:nvPr>
            </p:nvGraphicFramePr>
            <p:xfrm>
              <a:off x="685800" y="2492896"/>
              <a:ext cx="7846640" cy="3240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7654"/>
                    <a:gridCol w="1907654"/>
                    <a:gridCol w="2159124"/>
                    <a:gridCol w="1872208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最小错误贝叶斯决策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最小风险贝叶斯决策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聂曼</a:t>
                          </a:r>
                          <a:r>
                            <a:rPr lang="en-US" altLang="zh-CN" dirty="0" smtClean="0"/>
                            <a:t>-</a:t>
                          </a:r>
                          <a:r>
                            <a:rPr lang="zh-CN" altLang="en-US" dirty="0" smtClean="0"/>
                            <a:t>皮尔逊决策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基本思想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aseline="0" dirty="0" smtClean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使总错误率最小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aseline="0" dirty="0" smtClean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使风险（错误引起的损失）最小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aseline="0" dirty="0" smtClean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限制一个错误概率，追求另一个最小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821784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判决阈值</a:t>
                          </a:r>
                          <a:endParaRPr lang="en-US" altLang="zh-CN" dirty="0" smtClean="0"/>
                        </a:p>
                        <a:p>
                          <a:r>
                            <a:rPr lang="en-US" altLang="zh-CN" dirty="0" smtClean="0"/>
                            <a:t>(</a:t>
                          </a:r>
                          <a:r>
                            <a:rPr lang="zh-CN" altLang="en-US" dirty="0" smtClean="0"/>
                            <a:t>即判决界面</a:t>
                          </a:r>
                          <a:r>
                            <a:rPr lang="en-US" altLang="zh-CN" dirty="0" smtClean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altLang="zh-CN" i="1" dirty="0" smtClean="0"/>
                            <a:t>μ</a:t>
                          </a:r>
                          <a:endParaRPr lang="zh-CN" altLang="en-US" i="1" dirty="0"/>
                        </a:p>
                      </a:txBody>
                      <a:tcPr/>
                    </a:tc>
                  </a:tr>
                  <a:tr h="864096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判别式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1" smtClean="0">
                                        <a:latin typeface="Cambria Math"/>
                                      </a:rPr>
                                      <m:t>X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|</m:t>
                                        </m:r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1" smtClean="0">
                                        <a:latin typeface="Cambria Math"/>
                                      </a:rPr>
                                      <m:t>X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|</m:t>
                                        </m:r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1" smtClean="0">
                                        <a:latin typeface="Cambria Math"/>
                                      </a:rPr>
                                      <m:t>X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|</m:t>
                                        </m:r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006835"/>
                  </p:ext>
                </p:extLst>
              </p:nvPr>
            </p:nvGraphicFramePr>
            <p:xfrm>
              <a:off x="685800" y="2492896"/>
              <a:ext cx="7846640" cy="3240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7654"/>
                    <a:gridCol w="1907654"/>
                    <a:gridCol w="2159124"/>
                    <a:gridCol w="1872208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最小错误贝叶斯决策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最小风险贝叶斯决策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聂曼</a:t>
                          </a:r>
                          <a:r>
                            <a:rPr lang="en-US" altLang="zh-CN" dirty="0" smtClean="0"/>
                            <a:t>-</a:t>
                          </a:r>
                          <a:r>
                            <a:rPr lang="zh-CN" altLang="en-US" dirty="0" smtClean="0"/>
                            <a:t>皮尔逊决策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基本思想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aseline="0" dirty="0" smtClean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使总错误率最小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aseline="0" dirty="0" smtClean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使风险（错误引起的损失）最小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aseline="0" dirty="0" smtClean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限制一个错误概率，追求另一个最小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821784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判决阈值</a:t>
                          </a:r>
                          <a:endParaRPr lang="en-US" altLang="zh-CN" dirty="0" smtClean="0"/>
                        </a:p>
                        <a:p>
                          <a:r>
                            <a:rPr lang="en-US" altLang="zh-CN" dirty="0" smtClean="0"/>
                            <a:t>(</a:t>
                          </a:r>
                          <a:r>
                            <a:rPr lang="zh-CN" altLang="en-US" dirty="0" smtClean="0"/>
                            <a:t>即判决界面</a:t>
                          </a:r>
                          <a:r>
                            <a:rPr lang="en-US" altLang="zh-CN" dirty="0" smtClean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319" t="-195522" r="-211182" b="-1067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77119" t="-195522" r="-86723" b="-1067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l-GR" altLang="zh-CN" i="1" dirty="0" smtClean="0"/>
                            <a:t>μ</a:t>
                          </a:r>
                          <a:endParaRPr lang="zh-CN" altLang="en-US" i="1" dirty="0"/>
                        </a:p>
                      </a:txBody>
                      <a:tcPr/>
                    </a:tc>
                  </a:tr>
                  <a:tr h="864096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判别式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319" t="-278873" r="-211182" b="-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77119" t="-278873" r="-86723" b="-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19544" t="-278873" b="-70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61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课件模板">
  <a:themeElements>
    <a:clrScheme name="SEU演示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U演示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EU演示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U演示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课件模板</Template>
  <TotalTime>6409</TotalTime>
  <Pages>46</Pages>
  <Words>12215</Words>
  <Application>Microsoft Office PowerPoint</Application>
  <PresentationFormat>全屏显示(4:3)</PresentationFormat>
  <Paragraphs>1202</Paragraphs>
  <Slides>135</Slides>
  <Notes>28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135</vt:i4>
      </vt:variant>
    </vt:vector>
  </HeadingPairs>
  <TitlesOfParts>
    <vt:vector size="141" baseType="lpstr">
      <vt:lpstr>课件模板</vt:lpstr>
      <vt:lpstr>位图图像</vt:lpstr>
      <vt:lpstr>公式</vt:lpstr>
      <vt:lpstr>Visio</vt:lpstr>
      <vt:lpstr>Equation</vt:lpstr>
      <vt:lpstr>Image</vt:lpstr>
      <vt:lpstr>模式识别</vt:lpstr>
      <vt:lpstr>第三章 回顾</vt:lpstr>
      <vt:lpstr>第三章回顾</vt:lpstr>
      <vt:lpstr>第三章回顾</vt:lpstr>
      <vt:lpstr>模式识别</vt:lpstr>
      <vt:lpstr>第四章 提纲</vt:lpstr>
      <vt:lpstr>第四章 提纲</vt:lpstr>
      <vt:lpstr>第四章提纲</vt:lpstr>
      <vt:lpstr>第四章知识导图</vt:lpstr>
      <vt:lpstr>4.1 研究对象及相关概率</vt:lpstr>
      <vt:lpstr>4.1 研究对象及相关概率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 贝叶斯决策</vt:lpstr>
      <vt:lpstr>4.2 贝叶斯决策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4.3 贝叶斯分类器的错误率</vt:lpstr>
      <vt:lpstr>4.3 贝叶斯分类器的错误率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4.4 聂曼-皮尔逊决策</vt:lpstr>
      <vt:lpstr>4.4 聂曼-皮尔逊决策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4.5 概率密度函数的参数估计</vt:lpstr>
      <vt:lpstr>4.5 概率密度函数的参数估计</vt:lpstr>
      <vt:lpstr>4.5 概率密度函数的参数估计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4.6 概率密度函数的非参数估计</vt:lpstr>
      <vt:lpstr>第四章 小结</vt:lpstr>
      <vt:lpstr>第四章 小结</vt:lpstr>
      <vt:lpstr>第四章小结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subject>Bluetooth</dc:subject>
  <dc:creator>wancs</dc:creator>
  <cp:lastModifiedBy>wancs</cp:lastModifiedBy>
  <cp:revision>791</cp:revision>
  <cp:lastPrinted>2000-11-02T06:39:21Z</cp:lastPrinted>
  <dcterms:created xsi:type="dcterms:W3CDTF">2019-05-11T00:16:05Z</dcterms:created>
  <dcterms:modified xsi:type="dcterms:W3CDTF">2019-12-07T09:07:04Z</dcterms:modified>
</cp:coreProperties>
</file>